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517" r:id="rId2"/>
    <p:sldId id="691" r:id="rId3"/>
    <p:sldId id="693" r:id="rId4"/>
    <p:sldId id="677" r:id="rId5"/>
    <p:sldId id="675" r:id="rId6"/>
    <p:sldId id="581" r:id="rId7"/>
    <p:sldId id="656" r:id="rId8"/>
    <p:sldId id="707" r:id="rId9"/>
    <p:sldId id="708" r:id="rId10"/>
    <p:sldId id="705" r:id="rId11"/>
    <p:sldId id="655" r:id="rId12"/>
    <p:sldId id="663" r:id="rId13"/>
    <p:sldId id="662" r:id="rId14"/>
    <p:sldId id="692" r:id="rId15"/>
    <p:sldId id="704" r:id="rId16"/>
    <p:sldId id="637" r:id="rId17"/>
    <p:sldId id="690" r:id="rId18"/>
    <p:sldId id="659" r:id="rId19"/>
    <p:sldId id="660" r:id="rId20"/>
    <p:sldId id="676" r:id="rId21"/>
    <p:sldId id="679" r:id="rId22"/>
    <p:sldId id="673" r:id="rId23"/>
    <p:sldId id="561" r:id="rId24"/>
  </p:sldIdLst>
  <p:sldSz cx="9144000" cy="6858000" type="screen4x3"/>
  <p:notesSz cx="6797675" cy="9928225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  <a:srgbClr val="E9EDF4"/>
    <a:srgbClr val="0070C0"/>
    <a:srgbClr val="4F81BD"/>
    <a:srgbClr val="09567A"/>
    <a:srgbClr val="4A7EBB"/>
    <a:srgbClr val="00B0F0"/>
    <a:srgbClr val="93CDDD"/>
    <a:srgbClr val="92D050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58" autoAdjust="0"/>
    <p:restoredTop sz="90512" autoAdjust="0"/>
  </p:normalViewPr>
  <p:slideViewPr>
    <p:cSldViewPr showGuides="1">
      <p:cViewPr varScale="1">
        <p:scale>
          <a:sx n="108" d="100"/>
          <a:sy n="108" d="100"/>
        </p:scale>
        <p:origin x="1500" y="108"/>
      </p:cViewPr>
      <p:guideLst>
        <p:guide orient="horz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57473-301C-4F69-A7FC-AE1DEF9F2CA1}" type="datetimeFigureOut">
              <a:rPr lang="zh-CN" altLang="en-US" smtClean="0"/>
              <a:pPr/>
              <a:t>2019/8/25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837B1-3942-4B36-A9A2-6AF914CEB0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2746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260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2008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72907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7884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608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77458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28475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848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79855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0975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43255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16119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6131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/>
              <a:t>汇报到此结束，谢谢各位专家。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5794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030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291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681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7676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7290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5851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654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7E29-79B7-4FB1-9977-8DC5CA454E88}" type="datetime1">
              <a:rPr lang="zh-CN" altLang="en-US" smtClean="0"/>
              <a:t>2019/8/25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FD15-FD4A-41A0-98B0-8A0E50279E3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880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0C3B9-C769-40A3-BF54-F1ABA2D6BC1E}" type="datetime1">
              <a:rPr lang="zh-CN" altLang="en-US" smtClean="0"/>
              <a:t>2019/8/25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FD15-FD4A-41A0-98B0-8A0E50279E3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680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352B-7A3E-4B6F-A6EC-479CD395BAC6}" type="datetime1">
              <a:rPr lang="zh-CN" altLang="en-US" smtClean="0"/>
              <a:t>2019/8/25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FD15-FD4A-41A0-98B0-8A0E50279E3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307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C6F4E-D905-4DD4-A241-F45B2055FC12}" type="datetime1">
              <a:rPr lang="zh-CN" altLang="en-US" smtClean="0"/>
              <a:t>2019/8/25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FD15-FD4A-41A0-98B0-8A0E50279E3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138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4" y="4406904"/>
            <a:ext cx="7772400" cy="1362075"/>
          </a:xfrm>
        </p:spPr>
        <p:txBody>
          <a:bodyPr anchor="t"/>
          <a:lstStyle>
            <a:lvl1pPr algn="l">
              <a:defRPr sz="2999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0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61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42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23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043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685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39966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246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74DE-ADAD-4B47-9709-605CD27D41EB}" type="datetime1">
              <a:rPr lang="zh-CN" altLang="en-US" smtClean="0"/>
              <a:t>2019/8/25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FD15-FD4A-41A0-98B0-8A0E50279E3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998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099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0280-B537-4553-A4F8-18B3E2065583}" type="datetime1">
              <a:rPr lang="zh-CN" altLang="en-US" smtClean="0"/>
              <a:t>2019/8/25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FD15-FD4A-41A0-98B0-8A0E50279E3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091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09" indent="0">
              <a:buNone/>
              <a:defRPr sz="1500" b="1"/>
            </a:lvl2pPr>
            <a:lvl3pPr marL="685617" indent="0">
              <a:buNone/>
              <a:defRPr sz="1350" b="1"/>
            </a:lvl3pPr>
            <a:lvl4pPr marL="1028426" indent="0">
              <a:buNone/>
              <a:defRPr sz="1200" b="1"/>
            </a:lvl4pPr>
            <a:lvl5pPr marL="1371234" indent="0">
              <a:buNone/>
              <a:defRPr sz="1200" b="1"/>
            </a:lvl5pPr>
            <a:lvl6pPr marL="1714043" indent="0">
              <a:buNone/>
              <a:defRPr sz="1200" b="1"/>
            </a:lvl6pPr>
            <a:lvl7pPr marL="2056851" indent="0">
              <a:buNone/>
              <a:defRPr sz="1200" b="1"/>
            </a:lvl7pPr>
            <a:lvl8pPr marL="2399660" indent="0">
              <a:buNone/>
              <a:defRPr sz="1200" b="1"/>
            </a:lvl8pPr>
            <a:lvl9pPr marL="274246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09" indent="0">
              <a:buNone/>
              <a:defRPr sz="1500" b="1"/>
            </a:lvl2pPr>
            <a:lvl3pPr marL="685617" indent="0">
              <a:buNone/>
              <a:defRPr sz="1350" b="1"/>
            </a:lvl3pPr>
            <a:lvl4pPr marL="1028426" indent="0">
              <a:buNone/>
              <a:defRPr sz="1200" b="1"/>
            </a:lvl4pPr>
            <a:lvl5pPr marL="1371234" indent="0">
              <a:buNone/>
              <a:defRPr sz="1200" b="1"/>
            </a:lvl5pPr>
            <a:lvl6pPr marL="1714043" indent="0">
              <a:buNone/>
              <a:defRPr sz="1200" b="1"/>
            </a:lvl6pPr>
            <a:lvl7pPr marL="2056851" indent="0">
              <a:buNone/>
              <a:defRPr sz="1200" b="1"/>
            </a:lvl7pPr>
            <a:lvl8pPr marL="2399660" indent="0">
              <a:buNone/>
              <a:defRPr sz="1200" b="1"/>
            </a:lvl8pPr>
            <a:lvl9pPr marL="274246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B80E9-A548-441F-A2E9-0F031888C8ED}" type="datetime1">
              <a:rPr lang="zh-CN" altLang="en-US" smtClean="0"/>
              <a:t>2019/8/25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FD15-FD4A-41A0-98B0-8A0E50279E3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6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4D265-54EB-4640-8FC9-5745E4EB9791}" type="datetime1">
              <a:rPr lang="zh-CN" altLang="en-US" smtClean="0"/>
              <a:t>2019/8/25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FD15-FD4A-41A0-98B0-8A0E50279E3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763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E39F9-3335-4EDC-9122-BA8D87799DF9}" type="datetime1">
              <a:rPr lang="zh-CN" altLang="en-US" smtClean="0"/>
              <a:t>2019/8/25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460432" y="116632"/>
            <a:ext cx="576064" cy="365125"/>
          </a:xfrm>
        </p:spPr>
        <p:txBody>
          <a:bodyPr/>
          <a:lstStyle>
            <a:lvl1pPr>
              <a:defRPr sz="1800" baseline="0"/>
            </a:lvl1pPr>
          </a:lstStyle>
          <a:p>
            <a:fld id="{D93FFD15-FD4A-41A0-98B0-8A0E50279E3E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0146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399"/>
            </a:lvl1pPr>
            <a:lvl2pPr>
              <a:defRPr sz="2099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09" indent="0">
              <a:buNone/>
              <a:defRPr sz="900"/>
            </a:lvl2pPr>
            <a:lvl3pPr marL="685617" indent="0">
              <a:buNone/>
              <a:defRPr sz="750"/>
            </a:lvl3pPr>
            <a:lvl4pPr marL="1028426" indent="0">
              <a:buNone/>
              <a:defRPr sz="675"/>
            </a:lvl4pPr>
            <a:lvl5pPr marL="1371234" indent="0">
              <a:buNone/>
              <a:defRPr sz="675"/>
            </a:lvl5pPr>
            <a:lvl6pPr marL="1714043" indent="0">
              <a:buNone/>
              <a:defRPr sz="675"/>
            </a:lvl6pPr>
            <a:lvl7pPr marL="2056851" indent="0">
              <a:buNone/>
              <a:defRPr sz="675"/>
            </a:lvl7pPr>
            <a:lvl8pPr marL="2399660" indent="0">
              <a:buNone/>
              <a:defRPr sz="675"/>
            </a:lvl8pPr>
            <a:lvl9pPr marL="2742468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5A507-1E54-4586-B5E1-FD2493F63E47}" type="datetime1">
              <a:rPr lang="zh-CN" altLang="en-US" smtClean="0"/>
              <a:t>2019/8/25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FD15-FD4A-41A0-98B0-8A0E50279E3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81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2399"/>
            </a:lvl1pPr>
            <a:lvl2pPr marL="342809" indent="0">
              <a:buNone/>
              <a:defRPr sz="2099"/>
            </a:lvl2pPr>
            <a:lvl3pPr marL="685617" indent="0">
              <a:buNone/>
              <a:defRPr sz="1800"/>
            </a:lvl3pPr>
            <a:lvl4pPr marL="1028426" indent="0">
              <a:buNone/>
              <a:defRPr sz="1500"/>
            </a:lvl4pPr>
            <a:lvl5pPr marL="1371234" indent="0">
              <a:buNone/>
              <a:defRPr sz="1500"/>
            </a:lvl5pPr>
            <a:lvl6pPr marL="1714043" indent="0">
              <a:buNone/>
              <a:defRPr sz="1500"/>
            </a:lvl6pPr>
            <a:lvl7pPr marL="2056851" indent="0">
              <a:buNone/>
              <a:defRPr sz="1500"/>
            </a:lvl7pPr>
            <a:lvl8pPr marL="2399660" indent="0">
              <a:buNone/>
              <a:defRPr sz="1500"/>
            </a:lvl8pPr>
            <a:lvl9pPr marL="2742468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809" indent="0">
              <a:buNone/>
              <a:defRPr sz="900"/>
            </a:lvl2pPr>
            <a:lvl3pPr marL="685617" indent="0">
              <a:buNone/>
              <a:defRPr sz="750"/>
            </a:lvl3pPr>
            <a:lvl4pPr marL="1028426" indent="0">
              <a:buNone/>
              <a:defRPr sz="675"/>
            </a:lvl4pPr>
            <a:lvl5pPr marL="1371234" indent="0">
              <a:buNone/>
              <a:defRPr sz="675"/>
            </a:lvl5pPr>
            <a:lvl6pPr marL="1714043" indent="0">
              <a:buNone/>
              <a:defRPr sz="675"/>
            </a:lvl6pPr>
            <a:lvl7pPr marL="2056851" indent="0">
              <a:buNone/>
              <a:defRPr sz="675"/>
            </a:lvl7pPr>
            <a:lvl8pPr marL="2399660" indent="0">
              <a:buNone/>
              <a:defRPr sz="675"/>
            </a:lvl8pPr>
            <a:lvl9pPr marL="2742468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8A44-E3B1-4A66-B4B3-09C3CE097F1B}" type="datetime1">
              <a:rPr lang="zh-CN" altLang="en-US" smtClean="0"/>
              <a:t>2019/8/25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FD15-FD4A-41A0-98B0-8A0E50279E3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639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EED9A-2EF0-42A6-89AF-F1C72FA372C5}" type="datetime1">
              <a:rPr lang="zh-CN" altLang="en-US" smtClean="0"/>
              <a:t>2019/8/25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FFD15-FD4A-41A0-98B0-8A0E50279E3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5956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hf hdr="0" ftr="0" dt="0"/>
  <p:txStyles>
    <p:titleStyle>
      <a:lvl1pPr algn="ctr" defTabSz="685617" rtl="0" eaLnBrk="1" latinLnBrk="0" hangingPunct="1">
        <a:spcBef>
          <a:spcPct val="0"/>
        </a:spcBef>
        <a:buNone/>
        <a:defRPr sz="32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06" indent="-257106" algn="l" defTabSz="685617" rtl="0" eaLnBrk="1" latinLnBrk="0" hangingPunct="1">
        <a:spcBef>
          <a:spcPct val="200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557064" indent="-214255" algn="l" defTabSz="68561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857021" indent="-171404" algn="l" defTabSz="68561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830" indent="-171404" algn="l" defTabSz="685617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639" indent="-171404" algn="l" defTabSz="685617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447" indent="-171404" algn="l" defTabSz="68561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56" indent="-171404" algn="l" defTabSz="68561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064" indent="-171404" algn="l" defTabSz="68561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873" indent="-171404" algn="l" defTabSz="685617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09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17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26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34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43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51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60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468" algn="l" defTabSz="6856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13" Type="http://schemas.openxmlformats.org/officeDocument/2006/relationships/image" Target="../media/image64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12" Type="http://schemas.openxmlformats.org/officeDocument/2006/relationships/image" Target="../media/image6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11" Type="http://schemas.openxmlformats.org/officeDocument/2006/relationships/image" Target="../media/image62.jpeg"/><Relationship Id="rId5" Type="http://schemas.openxmlformats.org/officeDocument/2006/relationships/image" Target="../media/image56.png"/><Relationship Id="rId10" Type="http://schemas.openxmlformats.org/officeDocument/2006/relationships/image" Target="../media/image61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square_2">
            <a:extLst>
              <a:ext uri="{FF2B5EF4-FFF2-40B4-BE49-F238E27FC236}">
                <a16:creationId xmlns:a16="http://schemas.microsoft.com/office/drawing/2014/main" id="{21279815-A3F5-4413-BF7A-9FDF2AB7D3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558890"/>
            <a:ext cx="9144000" cy="232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5"/>
          <p:cNvSpPr>
            <a:spLocks/>
          </p:cNvSpPr>
          <p:nvPr/>
        </p:nvSpPr>
        <p:spPr bwMode="auto">
          <a:xfrm>
            <a:off x="3671267" y="2673283"/>
            <a:ext cx="887761" cy="800417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/>
        </p:spPr>
        <p:txBody>
          <a:bodyPr vert="horz" wrap="square" lIns="68562" tIns="34281" rIns="68562" bIns="34281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/>
          </a:p>
        </p:txBody>
      </p:sp>
      <p:cxnSp>
        <p:nvCxnSpPr>
          <p:cNvPr id="6" name="直接连接符 5"/>
          <p:cNvCxnSpPr/>
          <p:nvPr/>
        </p:nvCxnSpPr>
        <p:spPr>
          <a:xfrm>
            <a:off x="4697113" y="2619291"/>
            <a:ext cx="0" cy="967124"/>
          </a:xfrm>
          <a:prstGeom prst="line">
            <a:avLst/>
          </a:prstGeom>
          <a:ln>
            <a:solidFill>
              <a:schemeClr val="bg1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9"/>
          <p:cNvSpPr txBox="1"/>
          <p:nvPr/>
        </p:nvSpPr>
        <p:spPr>
          <a:xfrm>
            <a:off x="4941542" y="2857657"/>
            <a:ext cx="2854487" cy="374961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 algn="ctr"/>
            <a:r>
              <a:rPr lang="zh-CN" altLang="en-US" sz="2099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警用机器人现状分析</a:t>
            </a:r>
            <a:endParaRPr lang="zh-CN" altLang="en-US" sz="2099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1268760"/>
            <a:ext cx="9144000" cy="3600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42417" y="1700808"/>
            <a:ext cx="88851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Series-Parallel Reconfigurable Supernumerary Robotic Limbs</a:t>
            </a:r>
          </a:p>
        </p:txBody>
      </p:sp>
      <p:cxnSp>
        <p:nvCxnSpPr>
          <p:cNvPr id="21" name="直接连接符 20"/>
          <p:cNvCxnSpPr/>
          <p:nvPr/>
        </p:nvCxnSpPr>
        <p:spPr>
          <a:xfrm flipV="1">
            <a:off x="1390676" y="3309612"/>
            <a:ext cx="6336704" cy="112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2"/>
          <p:cNvSpPr txBox="1">
            <a:spLocks noChangeArrowheads="1"/>
          </p:cNvSpPr>
          <p:nvPr/>
        </p:nvSpPr>
        <p:spPr bwMode="auto">
          <a:xfrm>
            <a:off x="3196670" y="3697868"/>
            <a:ext cx="27247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D4948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D4948"/>
                </a:solidFill>
                <a:latin typeface="Arial" panose="020B0604020202020204" pitchFamily="34" charset="0"/>
                <a:ea typeface="仿宋_GB2312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2800" b="1" dirty="0" err="1">
                <a:solidFill>
                  <a:schemeClr val="bg1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Yanhe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cs typeface="Times New Roman" panose="02020603050405020304" pitchFamily="18" charset="0"/>
              </a:rPr>
              <a:t> Zhu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71600" y="417976"/>
            <a:ext cx="5905874" cy="485248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>
            <a:defPPr>
              <a:defRPr lang="zh-CN"/>
            </a:defPPr>
            <a:lvl2pPr marL="0" lvl="1">
              <a:defRPr sz="1600" b="1">
                <a:solidFill>
                  <a:srgbClr val="2F5E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defRPr>
            </a:lvl2pPr>
          </a:lstStyle>
          <a:p>
            <a:pPr lvl="1" algn="ctr">
              <a:lnSpc>
                <a:spcPct val="130000"/>
              </a:lnSpc>
            </a:pPr>
            <a:r>
              <a:rPr lang="en-US" altLang="zh-CN" sz="2400" dirty="0">
                <a:solidFill>
                  <a:srgbClr val="4F81BD"/>
                </a:solidFill>
                <a:effectLst/>
              </a:rPr>
              <a:t>Harbin Institute of Technology</a:t>
            </a:r>
            <a:endParaRPr lang="en-US" altLang="zh-CN" dirty="0">
              <a:solidFill>
                <a:srgbClr val="4F81BD"/>
              </a:solidFill>
              <a:effectLst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417" y="134404"/>
            <a:ext cx="1312897" cy="111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7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左右箭头 26"/>
          <p:cNvSpPr/>
          <p:nvPr/>
        </p:nvSpPr>
        <p:spPr>
          <a:xfrm rot="10800000">
            <a:off x="3204468" y="1107142"/>
            <a:ext cx="2692976" cy="1651541"/>
          </a:xfrm>
          <a:prstGeom prst="leftRightArrow">
            <a:avLst>
              <a:gd name="adj1" fmla="val 54454"/>
              <a:gd name="adj2" fmla="val 37327"/>
            </a:avLst>
          </a:prstGeom>
          <a:solidFill>
            <a:srgbClr val="4F81BD">
              <a:alpha val="27843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8931" y="1243477"/>
            <a:ext cx="2813549" cy="2341121"/>
          </a:xfrm>
          <a:prstGeom prst="rect">
            <a:avLst/>
          </a:prstGeom>
          <a:ln>
            <a:noFill/>
          </a:ln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cxnSp>
        <p:nvCxnSpPr>
          <p:cNvPr id="30" name="直接连接符 29"/>
          <p:cNvCxnSpPr/>
          <p:nvPr/>
        </p:nvCxnSpPr>
        <p:spPr>
          <a:xfrm>
            <a:off x="-4375" y="692696"/>
            <a:ext cx="91483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48" y="1303680"/>
            <a:ext cx="2835440" cy="2695418"/>
          </a:xfrm>
          <a:prstGeom prst="rect">
            <a:avLst/>
          </a:prstGeom>
        </p:spPr>
      </p:pic>
      <p:sp>
        <p:nvSpPr>
          <p:cNvPr id="108" name="文本框 9"/>
          <p:cNvSpPr txBox="1"/>
          <p:nvPr/>
        </p:nvSpPr>
        <p:spPr>
          <a:xfrm>
            <a:off x="1115616" y="110199"/>
            <a:ext cx="7053036" cy="544367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>
            <a:defPPr>
              <a:defRPr lang="zh-CN"/>
            </a:defPPr>
            <a:lvl2pPr marL="0" lvl="1" algn="ctr">
              <a:defRPr sz="3200" b="1">
                <a:solidFill>
                  <a:srgbClr val="2F5EB0"/>
                </a:solidFill>
                <a:effectLst/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defRPr>
            </a:lvl2pPr>
          </a:lstStyle>
          <a:p>
            <a:pPr lvl="1"/>
            <a:r>
              <a:rPr lang="en-US" altLang="zh-CN" dirty="0"/>
              <a:t>Mechanical Design</a:t>
            </a:r>
            <a:endParaRPr lang="zh-CN" altLang="en-US" dirty="0"/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816596" y="1094702"/>
            <a:ext cx="1079500" cy="793647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上弧形箭头 27"/>
          <p:cNvSpPr/>
          <p:nvPr/>
        </p:nvSpPr>
        <p:spPr>
          <a:xfrm>
            <a:off x="1406641" y="1019067"/>
            <a:ext cx="489455" cy="327713"/>
          </a:xfrm>
          <a:prstGeom prst="curvedDownArrow">
            <a:avLst>
              <a:gd name="adj1" fmla="val 25000"/>
              <a:gd name="adj2" fmla="val 50000"/>
              <a:gd name="adj3" fmla="val 5493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47" name="直接连接符 46"/>
          <p:cNvCxnSpPr/>
          <p:nvPr/>
        </p:nvCxnSpPr>
        <p:spPr>
          <a:xfrm flipH="1">
            <a:off x="2302105" y="2294749"/>
            <a:ext cx="1261783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3" name="下弧形箭头 32"/>
          <p:cNvSpPr/>
          <p:nvPr/>
        </p:nvSpPr>
        <p:spPr>
          <a:xfrm>
            <a:off x="2934783" y="2121871"/>
            <a:ext cx="322849" cy="345755"/>
          </a:xfrm>
          <a:prstGeom prst="curved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53" name="直接连接符 52"/>
          <p:cNvCxnSpPr/>
          <p:nvPr/>
        </p:nvCxnSpPr>
        <p:spPr>
          <a:xfrm flipH="1">
            <a:off x="1505318" y="1583549"/>
            <a:ext cx="1429465" cy="1066387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5" name="上弧形箭头 54"/>
          <p:cNvSpPr/>
          <p:nvPr/>
        </p:nvSpPr>
        <p:spPr>
          <a:xfrm>
            <a:off x="2148235" y="1640152"/>
            <a:ext cx="489455" cy="327713"/>
          </a:xfrm>
          <a:prstGeom prst="curvedDownArrow">
            <a:avLst>
              <a:gd name="adj1" fmla="val 25000"/>
              <a:gd name="adj2" fmla="val 50000"/>
              <a:gd name="adj3" fmla="val 5493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6" name="流程图: 联系 35"/>
          <p:cNvSpPr/>
          <p:nvPr/>
        </p:nvSpPr>
        <p:spPr>
          <a:xfrm>
            <a:off x="436064" y="2091480"/>
            <a:ext cx="152088" cy="146083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5" name="组合 64"/>
          <p:cNvGrpSpPr/>
          <p:nvPr/>
        </p:nvGrpSpPr>
        <p:grpSpPr>
          <a:xfrm>
            <a:off x="455487" y="1971395"/>
            <a:ext cx="1150407" cy="1166014"/>
            <a:chOff x="531013" y="1762022"/>
            <a:chExt cx="1150407" cy="1166014"/>
          </a:xfrm>
        </p:grpSpPr>
        <p:sp>
          <p:nvSpPr>
            <p:cNvPr id="58" name="流程图: 联系 57"/>
            <p:cNvSpPr/>
            <p:nvPr/>
          </p:nvSpPr>
          <p:spPr>
            <a:xfrm>
              <a:off x="1333968" y="2469356"/>
              <a:ext cx="152088" cy="146083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4" name="组合 63"/>
            <p:cNvGrpSpPr/>
            <p:nvPr/>
          </p:nvGrpSpPr>
          <p:grpSpPr>
            <a:xfrm>
              <a:off x="531013" y="1762022"/>
              <a:ext cx="1150407" cy="1166014"/>
              <a:chOff x="531013" y="1762022"/>
              <a:chExt cx="1150407" cy="1166014"/>
            </a:xfrm>
          </p:grpSpPr>
          <p:cxnSp>
            <p:nvCxnSpPr>
              <p:cNvPr id="38" name="直接箭头连接符 37"/>
              <p:cNvCxnSpPr>
                <a:stCxn id="58" idx="0"/>
              </p:cNvCxnSpPr>
              <p:nvPr/>
            </p:nvCxnSpPr>
            <p:spPr>
              <a:xfrm flipV="1">
                <a:off x="1410012" y="2032000"/>
                <a:ext cx="0" cy="43735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箭头连接符 42"/>
              <p:cNvCxnSpPr>
                <a:stCxn id="58" idx="1"/>
              </p:cNvCxnSpPr>
              <p:nvPr/>
            </p:nvCxnSpPr>
            <p:spPr>
              <a:xfrm flipH="1" flipV="1">
                <a:off x="914400" y="2250678"/>
                <a:ext cx="441841" cy="24007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箭头连接符 44"/>
              <p:cNvCxnSpPr>
                <a:stCxn id="58" idx="3"/>
              </p:cNvCxnSpPr>
              <p:nvPr/>
            </p:nvCxnSpPr>
            <p:spPr>
              <a:xfrm flipH="1">
                <a:off x="914400" y="2594046"/>
                <a:ext cx="441841" cy="17455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矩形 68"/>
              <p:cNvSpPr/>
              <p:nvPr/>
            </p:nvSpPr>
            <p:spPr>
              <a:xfrm>
                <a:off x="1122620" y="1762022"/>
                <a:ext cx="558800" cy="295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0000"/>
                  </a:lnSpc>
                  <a:spcAft>
                    <a:spcPts val="500"/>
                  </a:spcAft>
                </a:pPr>
                <a:r>
                  <a:rPr lang="en-US" altLang="zh-CN" sz="1200" b="1" dirty="0">
                    <a:solidFill>
                      <a:schemeClr val="dk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z</a:t>
                </a:r>
              </a:p>
            </p:txBody>
          </p:sp>
          <p:sp>
            <p:nvSpPr>
              <p:cNvPr id="70" name="矩形 69"/>
              <p:cNvSpPr/>
              <p:nvPr/>
            </p:nvSpPr>
            <p:spPr>
              <a:xfrm>
                <a:off x="863912" y="2646741"/>
                <a:ext cx="558800" cy="281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0000"/>
                  </a:lnSpc>
                  <a:spcAft>
                    <a:spcPts val="500"/>
                  </a:spcAft>
                </a:pPr>
                <a:r>
                  <a:rPr lang="en-US" altLang="zh-CN" sz="1200" b="1" dirty="0">
                    <a:solidFill>
                      <a:schemeClr val="dk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y</a:t>
                </a:r>
              </a:p>
            </p:txBody>
          </p:sp>
          <p:sp>
            <p:nvSpPr>
              <p:cNvPr id="71" name="矩形 70"/>
              <p:cNvSpPr/>
              <p:nvPr/>
            </p:nvSpPr>
            <p:spPr>
              <a:xfrm>
                <a:off x="531013" y="2101705"/>
                <a:ext cx="558800" cy="281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0000"/>
                  </a:lnSpc>
                  <a:spcAft>
                    <a:spcPts val="500"/>
                  </a:spcAft>
                </a:pPr>
                <a:r>
                  <a:rPr lang="en-US" altLang="zh-CN" sz="1200" b="1" dirty="0">
                    <a:solidFill>
                      <a:schemeClr val="dk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x</a:t>
                </a:r>
              </a:p>
            </p:txBody>
          </p:sp>
        </p:grpSp>
      </p:grpSp>
      <p:sp>
        <p:nvSpPr>
          <p:cNvPr id="72" name="流程图: 联系 71"/>
          <p:cNvSpPr/>
          <p:nvPr/>
        </p:nvSpPr>
        <p:spPr>
          <a:xfrm>
            <a:off x="8276067" y="2478847"/>
            <a:ext cx="152088" cy="146083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8" name="流程图: 联系 187"/>
          <p:cNvSpPr/>
          <p:nvPr/>
        </p:nvSpPr>
        <p:spPr>
          <a:xfrm>
            <a:off x="7771589" y="2519293"/>
            <a:ext cx="152088" cy="146083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0" name="直接箭头连接符 189"/>
          <p:cNvCxnSpPr>
            <a:stCxn id="188" idx="0"/>
          </p:cNvCxnSpPr>
          <p:nvPr/>
        </p:nvCxnSpPr>
        <p:spPr>
          <a:xfrm flipV="1">
            <a:off x="7847633" y="1888349"/>
            <a:ext cx="0" cy="6309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直接箭头连接符 190"/>
          <p:cNvCxnSpPr>
            <a:stCxn id="188" idx="1"/>
          </p:cNvCxnSpPr>
          <p:nvPr/>
        </p:nvCxnSpPr>
        <p:spPr>
          <a:xfrm flipH="1" flipV="1">
            <a:off x="7183087" y="2203821"/>
            <a:ext cx="610775" cy="3368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直接箭头连接符 191"/>
          <p:cNvCxnSpPr>
            <a:stCxn id="188" idx="3"/>
          </p:cNvCxnSpPr>
          <p:nvPr/>
        </p:nvCxnSpPr>
        <p:spPr>
          <a:xfrm flipH="1">
            <a:off x="7183087" y="2643983"/>
            <a:ext cx="610775" cy="2467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3" name="矩形 192"/>
          <p:cNvSpPr/>
          <p:nvPr/>
        </p:nvSpPr>
        <p:spPr>
          <a:xfrm>
            <a:off x="7519136" y="1678279"/>
            <a:ext cx="558800" cy="295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500"/>
              </a:spcAft>
            </a:pPr>
            <a:r>
              <a:rPr lang="en-US" altLang="zh-CN" sz="12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z</a:t>
            </a:r>
          </a:p>
        </p:txBody>
      </p:sp>
      <p:sp>
        <p:nvSpPr>
          <p:cNvPr id="194" name="矩形 193"/>
          <p:cNvSpPr/>
          <p:nvPr/>
        </p:nvSpPr>
        <p:spPr>
          <a:xfrm>
            <a:off x="7183087" y="2777463"/>
            <a:ext cx="558800" cy="281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500"/>
              </a:spcAft>
            </a:pPr>
            <a:r>
              <a:rPr lang="en-US" altLang="zh-CN" sz="12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y</a:t>
            </a:r>
          </a:p>
        </p:txBody>
      </p:sp>
      <p:sp>
        <p:nvSpPr>
          <p:cNvPr id="195" name="矩形 194"/>
          <p:cNvSpPr/>
          <p:nvPr/>
        </p:nvSpPr>
        <p:spPr>
          <a:xfrm>
            <a:off x="6793221" y="2157750"/>
            <a:ext cx="558800" cy="281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500"/>
              </a:spcAft>
            </a:pPr>
            <a:r>
              <a:rPr lang="en-US" altLang="zh-CN" sz="12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rPr>
              <a:t>x</a:t>
            </a:r>
          </a:p>
        </p:txBody>
      </p:sp>
      <p:sp>
        <p:nvSpPr>
          <p:cNvPr id="196" name="上弧形箭头 195"/>
          <p:cNvSpPr/>
          <p:nvPr/>
        </p:nvSpPr>
        <p:spPr>
          <a:xfrm>
            <a:off x="7309349" y="2551889"/>
            <a:ext cx="358250" cy="253680"/>
          </a:xfrm>
          <a:prstGeom prst="curvedDownArrow">
            <a:avLst>
              <a:gd name="adj1" fmla="val 25000"/>
              <a:gd name="adj2" fmla="val 50000"/>
              <a:gd name="adj3" fmla="val 43308"/>
            </a:avLst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6" name="上弧形箭头 65"/>
          <p:cNvSpPr/>
          <p:nvPr/>
        </p:nvSpPr>
        <p:spPr>
          <a:xfrm>
            <a:off x="7352021" y="2216520"/>
            <a:ext cx="345020" cy="200556"/>
          </a:xfrm>
          <a:prstGeom prst="curvedDownArrow">
            <a:avLst>
              <a:gd name="adj1" fmla="val 25000"/>
              <a:gd name="adj2" fmla="val 53138"/>
              <a:gd name="adj3" fmla="val 25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4" name="下弧形箭头 83"/>
          <p:cNvSpPr/>
          <p:nvPr/>
        </p:nvSpPr>
        <p:spPr>
          <a:xfrm>
            <a:off x="7667429" y="2091480"/>
            <a:ext cx="410507" cy="149893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tx1"/>
                </a:solidFill>
                <a:prstDash val="sysDot"/>
              </a:ln>
              <a:solidFill>
                <a:schemeClr val="tx1"/>
              </a:solidFill>
            </a:endParaRPr>
          </a:p>
        </p:txBody>
      </p:sp>
      <p:cxnSp>
        <p:nvCxnSpPr>
          <p:cNvPr id="197" name="直接连接符 196"/>
          <p:cNvCxnSpPr/>
          <p:nvPr/>
        </p:nvCxnSpPr>
        <p:spPr>
          <a:xfrm flipH="1">
            <a:off x="5839060" y="2091480"/>
            <a:ext cx="998178" cy="427813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0" name="上弧形箭头 209"/>
          <p:cNvSpPr/>
          <p:nvPr/>
        </p:nvSpPr>
        <p:spPr>
          <a:xfrm>
            <a:off x="6078931" y="2259084"/>
            <a:ext cx="234106" cy="253680"/>
          </a:xfrm>
          <a:prstGeom prst="curvedDownArrow">
            <a:avLst>
              <a:gd name="adj1" fmla="val 25000"/>
              <a:gd name="adj2" fmla="val 50000"/>
              <a:gd name="adj3" fmla="val 43308"/>
            </a:avLst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11" name="直接连接符 210"/>
          <p:cNvCxnSpPr/>
          <p:nvPr/>
        </p:nvCxnSpPr>
        <p:spPr>
          <a:xfrm>
            <a:off x="6527675" y="1678279"/>
            <a:ext cx="619125" cy="468939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6" name="上弧形箭头 215"/>
          <p:cNvSpPr/>
          <p:nvPr/>
        </p:nvSpPr>
        <p:spPr>
          <a:xfrm>
            <a:off x="6664726" y="1725734"/>
            <a:ext cx="345020" cy="200556"/>
          </a:xfrm>
          <a:prstGeom prst="curvedDownArrow">
            <a:avLst>
              <a:gd name="adj1" fmla="val 25000"/>
              <a:gd name="adj2" fmla="val 53138"/>
              <a:gd name="adj3" fmla="val 25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217" name="直接连接符 216"/>
          <p:cNvCxnSpPr/>
          <p:nvPr/>
        </p:nvCxnSpPr>
        <p:spPr>
          <a:xfrm>
            <a:off x="7357866" y="1171213"/>
            <a:ext cx="619125" cy="468939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8" name="上弧形箭头 217"/>
          <p:cNvSpPr/>
          <p:nvPr/>
        </p:nvSpPr>
        <p:spPr>
          <a:xfrm>
            <a:off x="7382409" y="1167879"/>
            <a:ext cx="345020" cy="200556"/>
          </a:xfrm>
          <a:prstGeom prst="curvedDownArrow">
            <a:avLst>
              <a:gd name="adj1" fmla="val 25000"/>
              <a:gd name="adj2" fmla="val 53138"/>
              <a:gd name="adj3" fmla="val 25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  <a:solidFill>
                <a:schemeClr val="tx1"/>
              </a:solidFill>
            </a:endParaRPr>
          </a:p>
        </p:txBody>
      </p:sp>
      <p:cxnSp>
        <p:nvCxnSpPr>
          <p:cNvPr id="219" name="直接连接符 218"/>
          <p:cNvCxnSpPr/>
          <p:nvPr/>
        </p:nvCxnSpPr>
        <p:spPr>
          <a:xfrm flipH="1">
            <a:off x="6028586" y="2978572"/>
            <a:ext cx="998178" cy="427813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0" name="上弧形箭头 219"/>
          <p:cNvSpPr/>
          <p:nvPr/>
        </p:nvSpPr>
        <p:spPr>
          <a:xfrm>
            <a:off x="6221096" y="3073467"/>
            <a:ext cx="234106" cy="253680"/>
          </a:xfrm>
          <a:prstGeom prst="curvedDownArrow">
            <a:avLst>
              <a:gd name="adj1" fmla="val 25000"/>
              <a:gd name="adj2" fmla="val 50000"/>
              <a:gd name="adj3" fmla="val 43308"/>
            </a:avLst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21" name="直接连接符 220"/>
          <p:cNvCxnSpPr/>
          <p:nvPr/>
        </p:nvCxnSpPr>
        <p:spPr>
          <a:xfrm flipH="1">
            <a:off x="7146800" y="2643983"/>
            <a:ext cx="1" cy="940615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9" name="下弧形箭头 228"/>
          <p:cNvSpPr/>
          <p:nvPr/>
        </p:nvSpPr>
        <p:spPr>
          <a:xfrm>
            <a:off x="6960063" y="3305160"/>
            <a:ext cx="410507" cy="149893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tx1"/>
                </a:solidFill>
                <a:prstDash val="sysDot"/>
              </a:ln>
              <a:solidFill>
                <a:schemeClr val="tx1"/>
              </a:solidFill>
            </a:endParaRPr>
          </a:p>
        </p:txBody>
      </p:sp>
      <p:cxnSp>
        <p:nvCxnSpPr>
          <p:cNvPr id="230" name="直接连接符 229"/>
          <p:cNvCxnSpPr/>
          <p:nvPr/>
        </p:nvCxnSpPr>
        <p:spPr>
          <a:xfrm flipH="1">
            <a:off x="7909074" y="2856839"/>
            <a:ext cx="1" cy="940615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1" name="下弧形箭头 230"/>
          <p:cNvSpPr/>
          <p:nvPr/>
        </p:nvSpPr>
        <p:spPr>
          <a:xfrm>
            <a:off x="7703820" y="3509651"/>
            <a:ext cx="410507" cy="149893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tx1"/>
                </a:solidFill>
                <a:prstDash val="sysDot"/>
              </a:ln>
              <a:solidFill>
                <a:schemeClr val="tx1"/>
              </a:solidFill>
            </a:endParaRPr>
          </a:p>
        </p:txBody>
      </p:sp>
      <p:sp>
        <p:nvSpPr>
          <p:cNvPr id="62" name="灯片编号占位符 3">
            <a:extLst>
              <a:ext uri="{FF2B5EF4-FFF2-40B4-BE49-F238E27FC236}">
                <a16:creationId xmlns:a16="http://schemas.microsoft.com/office/drawing/2014/main" id="{F77C25B1-C6F5-4A80-B965-10483401B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448" y="111547"/>
            <a:ext cx="438207" cy="365125"/>
          </a:xfrm>
        </p:spPr>
        <p:txBody>
          <a:bodyPr/>
          <a:lstStyle/>
          <a:p>
            <a:fld id="{5E5C58C1-0170-4620-81BE-176DBF8D61DC}" type="slidenum">
              <a:rPr lang="zh-CN" altLang="en-US" smtClean="0"/>
              <a:t>10</a:t>
            </a:fld>
            <a:endParaRPr lang="zh-CN" altLang="en-US" dirty="0"/>
          </a:p>
        </p:txBody>
      </p:sp>
      <p:graphicFrame>
        <p:nvGraphicFramePr>
          <p:cNvPr id="63" name="表格 62">
            <a:extLst>
              <a:ext uri="{FF2B5EF4-FFF2-40B4-BE49-F238E27FC236}">
                <a16:creationId xmlns:a16="http://schemas.microsoft.com/office/drawing/2014/main" id="{95A5D625-4395-41A2-AB83-2DAC96EF76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523301"/>
              </p:ext>
            </p:extLst>
          </p:nvPr>
        </p:nvGraphicFramePr>
        <p:xfrm>
          <a:off x="530382" y="4097528"/>
          <a:ext cx="8078859" cy="2499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0378">
                  <a:extLst>
                    <a:ext uri="{9D8B030D-6E8A-4147-A177-3AD203B41FA5}">
                      <a16:colId xmlns:a16="http://schemas.microsoft.com/office/drawing/2014/main" val="184404741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394180434"/>
                    </a:ext>
                  </a:extLst>
                </a:gridCol>
                <a:gridCol w="3396153">
                  <a:extLst>
                    <a:ext uri="{9D8B030D-6E8A-4147-A177-3AD203B41FA5}">
                      <a16:colId xmlns:a16="http://schemas.microsoft.com/office/drawing/2014/main" val="2349711439"/>
                    </a:ext>
                  </a:extLst>
                </a:gridCol>
              </a:tblGrid>
              <a:tr h="41663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Mode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Series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Parallel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4448602"/>
                  </a:ext>
                </a:extLst>
              </a:tr>
              <a:tr h="416637">
                <a:tc>
                  <a:txBody>
                    <a:bodyPr/>
                    <a:lstStyle/>
                    <a:p>
                      <a:pPr marL="0" algn="ctr" defTabSz="685617" rtl="0" eaLnBrk="1" latinLnBrk="0" hangingPunct="1"/>
                      <a:r>
                        <a:rPr lang="en-US" altLang="zh-CN" sz="20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DOF</a:t>
                      </a:r>
                      <a:endParaRPr lang="zh-CN" altLang="en-US" sz="20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617" rtl="0" eaLnBrk="1" latinLnBrk="0" hangingPunct="1"/>
                      <a:r>
                        <a:rPr lang="en-US" altLang="zh-CN" sz="20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</a:t>
                      </a:r>
                      <a:endParaRPr lang="zh-CN" altLang="en-US" sz="20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617" rtl="0" eaLnBrk="1" latinLnBrk="0" hangingPunct="1"/>
                      <a:r>
                        <a:rPr lang="en-US" altLang="zh-CN" sz="20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6</a:t>
                      </a:r>
                      <a:endParaRPr lang="zh-CN" altLang="en-US" sz="20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8028186"/>
                  </a:ext>
                </a:extLst>
              </a:tr>
              <a:tr h="416637">
                <a:tc rowSpan="2">
                  <a:txBody>
                    <a:bodyPr/>
                    <a:lstStyle/>
                    <a:p>
                      <a:pPr marL="0" algn="ctr" defTabSz="685617" rtl="0" eaLnBrk="1" latinLnBrk="0" hangingPunct="1"/>
                      <a:r>
                        <a:rPr lang="en-US" altLang="zh-CN" sz="20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Merits</a:t>
                      </a:r>
                      <a:endParaRPr lang="zh-CN" altLang="en-US" sz="20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6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Large working space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6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Large force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3227196"/>
                  </a:ext>
                </a:extLst>
              </a:tr>
              <a:tr h="416637">
                <a:tc vMerge="1">
                  <a:txBody>
                    <a:bodyPr/>
                    <a:lstStyle/>
                    <a:p>
                      <a:pPr marL="0" marR="0" lvl="0" indent="0" algn="ctr" defTabSz="6856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000" b="1" kern="1200" dirty="0">
                        <a:solidFill>
                          <a:srgbClr val="7030A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6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Agile motion</a:t>
                      </a:r>
                      <a:endParaRPr lang="zh-CN" altLang="en-US" sz="2000" b="0" kern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6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High stiffness</a:t>
                      </a:r>
                      <a:endParaRPr lang="zh-CN" altLang="en-US" sz="20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3163935"/>
                  </a:ext>
                </a:extLst>
              </a:tr>
              <a:tr h="416637">
                <a:tc rowSpan="2">
                  <a:txBody>
                    <a:bodyPr/>
                    <a:lstStyle/>
                    <a:p>
                      <a:pPr marL="0" algn="ctr" defTabSz="685617" rtl="0" eaLnBrk="1" latinLnBrk="0" hangingPunct="1"/>
                      <a:r>
                        <a:rPr lang="en-US" altLang="zh-CN" sz="2000" b="1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Application</a:t>
                      </a:r>
                      <a:endParaRPr lang="zh-CN" altLang="en-US" sz="20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6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Grasping operation</a:t>
                      </a:r>
                      <a:endParaRPr lang="en-US" altLang="zh-CN" sz="2000" b="1" kern="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6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Load operation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153852"/>
                  </a:ext>
                </a:extLst>
              </a:tr>
              <a:tr h="416637">
                <a:tc vMerge="1">
                  <a:txBody>
                    <a:bodyPr/>
                    <a:lstStyle/>
                    <a:p>
                      <a:pPr marL="0" algn="ctr" defTabSz="685617" rtl="0" eaLnBrk="1" latinLnBrk="0" hangingPunct="1"/>
                      <a:endParaRPr lang="zh-CN" altLang="en-US" sz="2000" b="1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6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Support operation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6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Delicate </a:t>
                      </a:r>
                      <a:r>
                        <a:rPr lang="en-US" altLang="zh-CN" sz="2000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operatio</a:t>
                      </a:r>
                      <a:endParaRPr lang="en-US" altLang="zh-CN" sz="2000" b="1" kern="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603557"/>
                  </a:ext>
                </a:extLst>
              </a:tr>
            </a:tbl>
          </a:graphicData>
        </a:graphic>
      </p:graphicFrame>
      <p:sp>
        <p:nvSpPr>
          <p:cNvPr id="148" name="圆角矩形 12"/>
          <p:cNvSpPr/>
          <p:nvPr/>
        </p:nvSpPr>
        <p:spPr bwMode="auto">
          <a:xfrm>
            <a:off x="3470447" y="1725199"/>
            <a:ext cx="1042121" cy="435860"/>
          </a:xfrm>
          <a:prstGeom prst="roundRect">
            <a:avLst>
              <a:gd name="adj" fmla="val 0"/>
            </a:avLst>
          </a:prstGeom>
          <a:solidFill>
            <a:srgbClr val="0066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 anchorCtr="0">
            <a:no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Series</a:t>
            </a:r>
            <a:endParaRPr lang="zh-CN" altLang="en-US" sz="20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0" name="圆角矩形 12"/>
          <p:cNvSpPr/>
          <p:nvPr/>
        </p:nvSpPr>
        <p:spPr bwMode="auto">
          <a:xfrm>
            <a:off x="4659776" y="1725199"/>
            <a:ext cx="1032958" cy="435860"/>
          </a:xfrm>
          <a:prstGeom prst="roundRect">
            <a:avLst>
              <a:gd name="adj" fmla="val 0"/>
            </a:avLst>
          </a:prstGeom>
          <a:solidFill>
            <a:srgbClr val="0066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 anchorCtr="0">
            <a:no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Parallel</a:t>
            </a:r>
            <a:endParaRPr lang="zh-CN" altLang="en-US" sz="1600" b="1" kern="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6" name="变构型2">
            <a:hlinkClick r:id="" action="ppaction://media"/>
            <a:extLst>
              <a:ext uri="{FF2B5EF4-FFF2-40B4-BE49-F238E27FC236}">
                <a16:creationId xmlns:a16="http://schemas.microsoft.com/office/drawing/2014/main" id="{58200C81-C516-4F68-AB02-44AB54896FA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 l="4907" t="12442" b="9625"/>
          <a:stretch>
            <a:fillRect/>
          </a:stretch>
        </p:blipFill>
        <p:spPr>
          <a:xfrm>
            <a:off x="3420829" y="2792863"/>
            <a:ext cx="2243248" cy="122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4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9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56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9" name="文本框 9"/>
          <p:cNvSpPr txBox="1"/>
          <p:nvPr/>
        </p:nvSpPr>
        <p:spPr>
          <a:xfrm>
            <a:off x="0" y="124889"/>
            <a:ext cx="9144000" cy="544367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>
            <a:defPPr>
              <a:defRPr lang="zh-CN"/>
            </a:defPPr>
            <a:lvl2pPr marL="0" lvl="1">
              <a:defRPr sz="1600" b="1">
                <a:solidFill>
                  <a:srgbClr val="2F5E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defRPr>
            </a:lvl2pPr>
          </a:lstStyle>
          <a:p>
            <a:pPr lvl="1" algn="ctr"/>
            <a:r>
              <a:rPr lang="en-US" altLang="zh-CN" sz="3200" dirty="0">
                <a:effectLst/>
                <a:cs typeface="Times New Roman" panose="02020603050405020304" pitchFamily="18" charset="0"/>
              </a:rPr>
              <a:t>Multi-Configuration Model</a:t>
            </a:r>
            <a:endParaRPr lang="zh-CN" altLang="en-US" sz="3200" dirty="0">
              <a:effectLst/>
              <a:cs typeface="Times New Roman" panose="02020603050405020304" pitchFamily="18" charset="0"/>
            </a:endParaRP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32440" y="111547"/>
            <a:ext cx="510215" cy="345653"/>
          </a:xfrm>
        </p:spPr>
        <p:txBody>
          <a:bodyPr/>
          <a:lstStyle/>
          <a:p>
            <a:fld id="{5E5C58C1-0170-4620-81BE-176DBF8D61DC}" type="slidenum">
              <a:rPr lang="zh-CN" altLang="en-US" smtClean="0"/>
              <a:t>11</a:t>
            </a:fld>
            <a:endParaRPr lang="zh-CN" altLang="en-US" dirty="0"/>
          </a:p>
        </p:txBody>
      </p:sp>
      <p:cxnSp>
        <p:nvCxnSpPr>
          <p:cNvPr id="30" name="直接连接符 29"/>
          <p:cNvCxnSpPr/>
          <p:nvPr/>
        </p:nvCxnSpPr>
        <p:spPr>
          <a:xfrm>
            <a:off x="-4375" y="692696"/>
            <a:ext cx="91483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684300" y="1208279"/>
            <a:ext cx="2236589" cy="315077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250" y="1757853"/>
            <a:ext cx="2173295" cy="305154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1196752"/>
            <a:ext cx="2007853" cy="30437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208279"/>
            <a:ext cx="2024988" cy="3032254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237543" y="4925856"/>
            <a:ext cx="21271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Series mode</a:t>
            </a:r>
          </a:p>
        </p:txBody>
      </p:sp>
      <p:sp>
        <p:nvSpPr>
          <p:cNvPr id="16" name="矩形 15"/>
          <p:cNvSpPr/>
          <p:nvPr/>
        </p:nvSpPr>
        <p:spPr>
          <a:xfrm>
            <a:off x="2123728" y="5373216"/>
            <a:ext cx="27211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Configuration 1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188960" y="1025686"/>
            <a:ext cx="8703520" cy="5355636"/>
          </a:xfrm>
          <a:prstGeom prst="roundRect">
            <a:avLst>
              <a:gd name="adj" fmla="val 385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608757" y="5782820"/>
            <a:ext cx="3239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Parallel mode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9" name="直接连接符 8"/>
          <p:cNvCxnSpPr>
            <a:cxnSpLocks/>
          </p:cNvCxnSpPr>
          <p:nvPr/>
        </p:nvCxnSpPr>
        <p:spPr>
          <a:xfrm>
            <a:off x="2339752" y="1018675"/>
            <a:ext cx="13055" cy="5362647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70365FE0-A1A5-49EA-AB66-194D7BD0F52A}"/>
              </a:ext>
            </a:extLst>
          </p:cNvPr>
          <p:cNvSpPr/>
          <p:nvPr/>
        </p:nvSpPr>
        <p:spPr>
          <a:xfrm>
            <a:off x="4283968" y="5373216"/>
            <a:ext cx="27211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Configuration 2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387BC80C-69C2-4973-B555-3B5B4E44249D}"/>
              </a:ext>
            </a:extLst>
          </p:cNvPr>
          <p:cNvSpPr/>
          <p:nvPr/>
        </p:nvSpPr>
        <p:spPr>
          <a:xfrm>
            <a:off x="6444208" y="5373216"/>
            <a:ext cx="27211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Configuration 3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78B48F10-FACE-41F7-A82F-00D0CA2B322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9544" y="3313397"/>
            <a:ext cx="1950069" cy="1943357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2E425771-1F29-4947-BCAC-E439BBE4A9A7}"/>
              </a:ext>
            </a:extLst>
          </p:cNvPr>
          <p:cNvSpPr/>
          <p:nvPr/>
        </p:nvSpPr>
        <p:spPr>
          <a:xfrm>
            <a:off x="3131773" y="1282601"/>
            <a:ext cx="1321749" cy="8340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AFDFC78F-54D8-4937-95BA-B53D3F3FBA80}"/>
              </a:ext>
            </a:extLst>
          </p:cNvPr>
          <p:cNvCxnSpPr>
            <a:cxnSpLocks/>
            <a:stCxn id="8" idx="4"/>
          </p:cNvCxnSpPr>
          <p:nvPr/>
        </p:nvCxnSpPr>
        <p:spPr>
          <a:xfrm>
            <a:off x="3792648" y="2116647"/>
            <a:ext cx="59272" cy="265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4386F782-A677-492D-BB76-9B4FBBA3EECB}"/>
              </a:ext>
            </a:extLst>
          </p:cNvPr>
          <p:cNvCxnSpPr>
            <a:cxnSpLocks/>
            <a:stCxn id="8" idx="4"/>
          </p:cNvCxnSpPr>
          <p:nvPr/>
        </p:nvCxnSpPr>
        <p:spPr>
          <a:xfrm flipH="1">
            <a:off x="2469544" y="2116647"/>
            <a:ext cx="1323104" cy="11967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EC61C9FE-DC07-4EFE-934E-8E0AC3A84B20}"/>
              </a:ext>
            </a:extLst>
          </p:cNvPr>
          <p:cNvCxnSpPr>
            <a:cxnSpLocks/>
          </p:cNvCxnSpPr>
          <p:nvPr/>
        </p:nvCxnSpPr>
        <p:spPr>
          <a:xfrm>
            <a:off x="3792648" y="2123658"/>
            <a:ext cx="636413" cy="118024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>
            <a:extLst>
              <a:ext uri="{FF2B5EF4-FFF2-40B4-BE49-F238E27FC236}">
                <a16:creationId xmlns:a16="http://schemas.microsoft.com/office/drawing/2014/main" id="{9167E285-5E7C-4550-BCD8-DB0B46B0A7BB}"/>
              </a:ext>
            </a:extLst>
          </p:cNvPr>
          <p:cNvSpPr/>
          <p:nvPr/>
        </p:nvSpPr>
        <p:spPr>
          <a:xfrm>
            <a:off x="5231442" y="1781590"/>
            <a:ext cx="1321749" cy="783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C82D9BFD-F808-421B-8DE7-CEF1BF06D2A9}"/>
              </a:ext>
            </a:extLst>
          </p:cNvPr>
          <p:cNvCxnSpPr>
            <a:cxnSpLocks/>
            <a:stCxn id="32" idx="4"/>
          </p:cNvCxnSpPr>
          <p:nvPr/>
        </p:nvCxnSpPr>
        <p:spPr>
          <a:xfrm flipH="1">
            <a:off x="4637369" y="2564904"/>
            <a:ext cx="1254948" cy="76300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B86581EA-718F-4570-BA0C-E57842C672FC}"/>
              </a:ext>
            </a:extLst>
          </p:cNvPr>
          <p:cNvCxnSpPr>
            <a:cxnSpLocks/>
            <a:stCxn id="32" idx="4"/>
          </p:cNvCxnSpPr>
          <p:nvPr/>
        </p:nvCxnSpPr>
        <p:spPr>
          <a:xfrm>
            <a:off x="5892317" y="2564904"/>
            <a:ext cx="714119" cy="73899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椭圆 39">
            <a:extLst>
              <a:ext uri="{FF2B5EF4-FFF2-40B4-BE49-F238E27FC236}">
                <a16:creationId xmlns:a16="http://schemas.microsoft.com/office/drawing/2014/main" id="{3119C9BB-6581-4A43-92ED-8F87468C9728}"/>
              </a:ext>
            </a:extLst>
          </p:cNvPr>
          <p:cNvSpPr/>
          <p:nvPr/>
        </p:nvSpPr>
        <p:spPr>
          <a:xfrm>
            <a:off x="7745412" y="2032892"/>
            <a:ext cx="784363" cy="5320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id="{5C2EE9DB-89D2-48C1-9466-328D8BCDAD3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0336" y="3325425"/>
            <a:ext cx="1936550" cy="1943357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FE30219F-D2A6-4D4B-B85D-234AA63C375C}"/>
              </a:ext>
            </a:extLst>
          </p:cNvPr>
          <p:cNvCxnSpPr>
            <a:cxnSpLocks/>
          </p:cNvCxnSpPr>
          <p:nvPr/>
        </p:nvCxnSpPr>
        <p:spPr>
          <a:xfrm flipH="1">
            <a:off x="6861352" y="2571915"/>
            <a:ext cx="1254948" cy="76300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2695AF63-EC22-41B0-947A-9CA6EC5AA08F}"/>
              </a:ext>
            </a:extLst>
          </p:cNvPr>
          <p:cNvCxnSpPr>
            <a:cxnSpLocks/>
          </p:cNvCxnSpPr>
          <p:nvPr/>
        </p:nvCxnSpPr>
        <p:spPr>
          <a:xfrm>
            <a:off x="8116300" y="2571915"/>
            <a:ext cx="704569" cy="75351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图片 46">
            <a:extLst>
              <a:ext uri="{FF2B5EF4-FFF2-40B4-BE49-F238E27FC236}">
                <a16:creationId xmlns:a16="http://schemas.microsoft.com/office/drawing/2014/main" id="{BBD80DF2-F2DD-4EEE-8C80-80544FA8873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861350" y="3355307"/>
            <a:ext cx="1959517" cy="1901448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5475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FD15-FD4A-41A0-98B0-8A0E50279E3E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317" y="933800"/>
            <a:ext cx="3319525" cy="36147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8778" y="981112"/>
            <a:ext cx="3147066" cy="356739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90957" y="4996333"/>
            <a:ext cx="78414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The parallel mode has better supporting performance in the region of the distal boundary of the motion space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83189" y="4428249"/>
            <a:ext cx="3101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Series mode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061927" y="4426552"/>
            <a:ext cx="3168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Parallel mode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-4375" y="692696"/>
            <a:ext cx="91483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9"/>
          <p:cNvSpPr txBox="1"/>
          <p:nvPr/>
        </p:nvSpPr>
        <p:spPr>
          <a:xfrm>
            <a:off x="170512" y="67708"/>
            <a:ext cx="8600860" cy="544367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>
            <a:defPPr>
              <a:defRPr lang="zh-CN"/>
            </a:defPPr>
            <a:lvl2pPr marL="0" lvl="1">
              <a:defRPr sz="1600" b="1">
                <a:solidFill>
                  <a:srgbClr val="2F5E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defRPr>
            </a:lvl2pPr>
          </a:lstStyle>
          <a:p>
            <a:pPr lvl="1" algn="ctr"/>
            <a:r>
              <a:rPr lang="en-US" altLang="zh-CN" sz="3200" dirty="0">
                <a:effectLst/>
                <a:cs typeface="Times New Roman" panose="02020603050405020304" pitchFamily="18" charset="0"/>
              </a:rPr>
              <a:t>Comparison of Motion Space</a:t>
            </a:r>
          </a:p>
        </p:txBody>
      </p:sp>
    </p:spTree>
    <p:extLst>
      <p:ext uri="{BB962C8B-B14F-4D97-AF65-F5344CB8AC3E}">
        <p14:creationId xmlns:p14="http://schemas.microsoft.com/office/powerpoint/2010/main" val="97782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FD15-FD4A-41A0-98B0-8A0E50279E3E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cxnSp>
        <p:nvCxnSpPr>
          <p:cNvPr id="13" name="直接连接符 12"/>
          <p:cNvCxnSpPr/>
          <p:nvPr/>
        </p:nvCxnSpPr>
        <p:spPr>
          <a:xfrm>
            <a:off x="-4375" y="692696"/>
            <a:ext cx="91483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9"/>
          <p:cNvSpPr txBox="1"/>
          <p:nvPr/>
        </p:nvSpPr>
        <p:spPr>
          <a:xfrm>
            <a:off x="377902" y="69542"/>
            <a:ext cx="8168812" cy="544367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>
            <a:defPPr>
              <a:defRPr lang="zh-CN"/>
            </a:defPPr>
            <a:lvl2pPr marL="0" lvl="1">
              <a:defRPr sz="1600" b="1">
                <a:solidFill>
                  <a:srgbClr val="2F5E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defRPr>
            </a:lvl2pPr>
          </a:lstStyle>
          <a:p>
            <a:pPr lvl="1" algn="ctr"/>
            <a:r>
              <a:rPr lang="en-US" altLang="zh-CN" sz="3200" dirty="0">
                <a:effectLst/>
                <a:cs typeface="Times New Roman" panose="02020603050405020304" pitchFamily="18" charset="0"/>
              </a:rPr>
              <a:t>Comparison of Joint Torque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940152" y="5146366"/>
            <a:ext cx="2072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Parallel mode  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25148" y="5681502"/>
            <a:ext cx="7274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Parallel mode has good output performance.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51A8C7F-77AD-4953-A778-A7FD0CC54A94}"/>
              </a:ext>
            </a:extLst>
          </p:cNvPr>
          <p:cNvSpPr txBox="1"/>
          <p:nvPr/>
        </p:nvSpPr>
        <p:spPr>
          <a:xfrm>
            <a:off x="1514107" y="5146366"/>
            <a:ext cx="1855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Series mode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8C93A5F-D617-4401-BEDA-4C5FD346B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825090"/>
            <a:ext cx="4304149" cy="427366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20B7515-1CF9-47A6-A8D7-91D2A5948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9702" y="825090"/>
            <a:ext cx="4310246" cy="42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5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9" name="文本框 9"/>
          <p:cNvSpPr txBox="1"/>
          <p:nvPr/>
        </p:nvSpPr>
        <p:spPr>
          <a:xfrm>
            <a:off x="202378" y="76321"/>
            <a:ext cx="8834118" cy="544367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>
            <a:defPPr>
              <a:defRPr lang="zh-CN"/>
            </a:defPPr>
            <a:lvl2pPr marL="0" lvl="1" algn="ctr">
              <a:defRPr sz="3200" b="1">
                <a:solidFill>
                  <a:srgbClr val="2F5EB0"/>
                </a:solidFill>
                <a:effectLst/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defRPr>
            </a:lvl2pPr>
          </a:lstStyle>
          <a:p>
            <a:pPr lvl="1"/>
            <a:r>
              <a:rPr lang="en-US" altLang="zh-CN" dirty="0"/>
              <a:t>The Robotic Limb Design</a:t>
            </a:r>
            <a:endParaRPr lang="zh-CN" altLang="en-US" dirty="0"/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cxnSp>
        <p:nvCxnSpPr>
          <p:cNvPr id="30" name="直接连接符 29"/>
          <p:cNvCxnSpPr/>
          <p:nvPr/>
        </p:nvCxnSpPr>
        <p:spPr>
          <a:xfrm>
            <a:off x="-4375" y="692696"/>
            <a:ext cx="91483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8844" y="2812667"/>
            <a:ext cx="4566280" cy="312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文本框 71"/>
          <p:cNvSpPr txBox="1"/>
          <p:nvPr/>
        </p:nvSpPr>
        <p:spPr>
          <a:xfrm>
            <a:off x="416873" y="3966373"/>
            <a:ext cx="1374611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Motor</a:t>
            </a:r>
            <a:endParaRPr lang="zh-CN" altLang="en-US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50" name="直接连接符 49"/>
          <p:cNvCxnSpPr>
            <a:cxnSpLocks/>
          </p:cNvCxnSpPr>
          <p:nvPr/>
        </p:nvCxnSpPr>
        <p:spPr>
          <a:xfrm flipH="1" flipV="1">
            <a:off x="1395227" y="4485991"/>
            <a:ext cx="1385466" cy="307082"/>
          </a:xfrm>
          <a:prstGeom prst="line">
            <a:avLst/>
          </a:prstGeom>
          <a:ln>
            <a:solidFill>
              <a:srgbClr val="FF0000"/>
            </a:solidFill>
            <a:head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文本框 71"/>
          <p:cNvSpPr txBox="1"/>
          <p:nvPr/>
        </p:nvSpPr>
        <p:spPr>
          <a:xfrm>
            <a:off x="5652120" y="2132856"/>
            <a:ext cx="3240360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Parallel Coupling Drive</a:t>
            </a:r>
            <a:endParaRPr lang="zh-CN" altLang="en-US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8" name="文本框 71"/>
          <p:cNvSpPr txBox="1"/>
          <p:nvPr/>
        </p:nvSpPr>
        <p:spPr>
          <a:xfrm>
            <a:off x="5672396" y="5682811"/>
            <a:ext cx="2592271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Wire Drive</a:t>
            </a:r>
            <a:endParaRPr lang="zh-CN" altLang="en-US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44" name="直接箭头连接符 43"/>
          <p:cNvCxnSpPr/>
          <p:nvPr/>
        </p:nvCxnSpPr>
        <p:spPr>
          <a:xfrm>
            <a:off x="6258263" y="4668107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/>
          <p:cNvCxnSpPr/>
          <p:nvPr/>
        </p:nvCxnSpPr>
        <p:spPr>
          <a:xfrm flipV="1">
            <a:off x="6176439" y="4774023"/>
            <a:ext cx="0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箭头连接符 56"/>
          <p:cNvCxnSpPr>
            <a:cxnSpLocks/>
          </p:cNvCxnSpPr>
          <p:nvPr/>
        </p:nvCxnSpPr>
        <p:spPr>
          <a:xfrm flipV="1">
            <a:off x="6176439" y="3864204"/>
            <a:ext cx="936104" cy="909819"/>
          </a:xfrm>
          <a:prstGeom prst="straightConnector1">
            <a:avLst/>
          </a:prstGeom>
          <a:ln>
            <a:solidFill>
              <a:srgbClr val="FF0000"/>
            </a:solidFill>
            <a:head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5" name="文本框 71"/>
          <p:cNvSpPr txBox="1"/>
          <p:nvPr/>
        </p:nvSpPr>
        <p:spPr>
          <a:xfrm>
            <a:off x="7227238" y="3387260"/>
            <a:ext cx="1809258" cy="45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End effector</a:t>
            </a:r>
            <a:endParaRPr lang="zh-CN" altLang="en-US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98CBF031-DBDF-4625-BFE7-3B8E438BF254}"/>
              </a:ext>
            </a:extLst>
          </p:cNvPr>
          <p:cNvCxnSpPr>
            <a:cxnSpLocks/>
          </p:cNvCxnSpPr>
          <p:nvPr/>
        </p:nvCxnSpPr>
        <p:spPr>
          <a:xfrm>
            <a:off x="7112543" y="3864204"/>
            <a:ext cx="1944216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F47C7BDA-DDC0-46C0-A897-9DFC6993AF8D}"/>
              </a:ext>
            </a:extLst>
          </p:cNvPr>
          <p:cNvCxnSpPr>
            <a:cxnSpLocks/>
          </p:cNvCxnSpPr>
          <p:nvPr/>
        </p:nvCxnSpPr>
        <p:spPr>
          <a:xfrm flipH="1" flipV="1">
            <a:off x="1389979" y="4485991"/>
            <a:ext cx="1660056" cy="602297"/>
          </a:xfrm>
          <a:prstGeom prst="line">
            <a:avLst/>
          </a:prstGeom>
          <a:ln>
            <a:solidFill>
              <a:srgbClr val="FF0000"/>
            </a:solidFill>
            <a:head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2273E8F5-52FD-435A-9C29-075F4B4451F8}"/>
              </a:ext>
            </a:extLst>
          </p:cNvPr>
          <p:cNvCxnSpPr>
            <a:cxnSpLocks/>
          </p:cNvCxnSpPr>
          <p:nvPr/>
        </p:nvCxnSpPr>
        <p:spPr>
          <a:xfrm flipH="1" flipV="1">
            <a:off x="1389979" y="4485991"/>
            <a:ext cx="1069441" cy="1025173"/>
          </a:xfrm>
          <a:prstGeom prst="line">
            <a:avLst/>
          </a:prstGeom>
          <a:ln>
            <a:solidFill>
              <a:srgbClr val="FF0000"/>
            </a:solidFill>
            <a:head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4789E128-7D6B-4F56-84B3-FC0AEFF94969}"/>
              </a:ext>
            </a:extLst>
          </p:cNvPr>
          <p:cNvCxnSpPr>
            <a:cxnSpLocks/>
          </p:cNvCxnSpPr>
          <p:nvPr/>
        </p:nvCxnSpPr>
        <p:spPr>
          <a:xfrm>
            <a:off x="366657" y="4485991"/>
            <a:ext cx="1023322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37A040B0-27D3-404D-A5B2-E83F6C2E2897}"/>
              </a:ext>
            </a:extLst>
          </p:cNvPr>
          <p:cNvCxnSpPr>
            <a:cxnSpLocks/>
          </p:cNvCxnSpPr>
          <p:nvPr/>
        </p:nvCxnSpPr>
        <p:spPr>
          <a:xfrm>
            <a:off x="5566221" y="2632022"/>
            <a:ext cx="3384376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椭圆 18">
            <a:extLst>
              <a:ext uri="{FF2B5EF4-FFF2-40B4-BE49-F238E27FC236}">
                <a16:creationId xmlns:a16="http://schemas.microsoft.com/office/drawing/2014/main" id="{EDF89664-C43D-489B-BF78-92464FAE305C}"/>
              </a:ext>
            </a:extLst>
          </p:cNvPr>
          <p:cNvSpPr/>
          <p:nvPr/>
        </p:nvSpPr>
        <p:spPr>
          <a:xfrm rot="19195972">
            <a:off x="2601471" y="3457960"/>
            <a:ext cx="3015422" cy="9420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cxnSp>
        <p:nvCxnSpPr>
          <p:cNvPr id="53" name="直接箭头连接符 52">
            <a:extLst>
              <a:ext uri="{FF2B5EF4-FFF2-40B4-BE49-F238E27FC236}">
                <a16:creationId xmlns:a16="http://schemas.microsoft.com/office/drawing/2014/main" id="{3143CFCF-A09B-43B0-A54B-199029C2AED8}"/>
              </a:ext>
            </a:extLst>
          </p:cNvPr>
          <p:cNvCxnSpPr>
            <a:cxnSpLocks/>
            <a:stCxn id="19" idx="6"/>
          </p:cNvCxnSpPr>
          <p:nvPr/>
        </p:nvCxnSpPr>
        <p:spPr>
          <a:xfrm flipV="1">
            <a:off x="5263020" y="2626180"/>
            <a:ext cx="303201" cy="332329"/>
          </a:xfrm>
          <a:prstGeom prst="straightConnector1">
            <a:avLst/>
          </a:prstGeom>
          <a:ln>
            <a:solidFill>
              <a:srgbClr val="FF0000"/>
            </a:solidFill>
            <a:head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直接箭头连接符 58">
            <a:extLst>
              <a:ext uri="{FF2B5EF4-FFF2-40B4-BE49-F238E27FC236}">
                <a16:creationId xmlns:a16="http://schemas.microsoft.com/office/drawing/2014/main" id="{E3ABE5A3-63B6-43A3-87D7-E3A2C0656CA1}"/>
              </a:ext>
            </a:extLst>
          </p:cNvPr>
          <p:cNvCxnSpPr>
            <a:cxnSpLocks/>
          </p:cNvCxnSpPr>
          <p:nvPr/>
        </p:nvCxnSpPr>
        <p:spPr>
          <a:xfrm>
            <a:off x="4266038" y="4419830"/>
            <a:ext cx="1258487" cy="1716438"/>
          </a:xfrm>
          <a:prstGeom prst="straightConnector1">
            <a:avLst/>
          </a:prstGeom>
          <a:ln>
            <a:solidFill>
              <a:srgbClr val="FF0000"/>
            </a:solidFill>
            <a:head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直接箭头连接符 59">
            <a:extLst>
              <a:ext uri="{FF2B5EF4-FFF2-40B4-BE49-F238E27FC236}">
                <a16:creationId xmlns:a16="http://schemas.microsoft.com/office/drawing/2014/main" id="{2005237D-4F5B-4DC9-9545-D7884EADC0DE}"/>
              </a:ext>
            </a:extLst>
          </p:cNvPr>
          <p:cNvCxnSpPr>
            <a:cxnSpLocks/>
          </p:cNvCxnSpPr>
          <p:nvPr/>
        </p:nvCxnSpPr>
        <p:spPr>
          <a:xfrm>
            <a:off x="5524525" y="6136268"/>
            <a:ext cx="1733884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2" name="灯片编号占位符 1">
            <a:extLst>
              <a:ext uri="{FF2B5EF4-FFF2-40B4-BE49-F238E27FC236}">
                <a16:creationId xmlns:a16="http://schemas.microsoft.com/office/drawing/2014/main" id="{52E89ED3-0FB4-4124-8583-25A6A2F23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0432" y="116632"/>
            <a:ext cx="576064" cy="365125"/>
          </a:xfrm>
        </p:spPr>
        <p:txBody>
          <a:bodyPr/>
          <a:lstStyle/>
          <a:p>
            <a:fld id="{D93FFD15-FD4A-41A0-98B0-8A0E50279E3E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6F197B7F-1A85-40A3-B024-1BBDE26A4E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009254"/>
              </p:ext>
            </p:extLst>
          </p:nvPr>
        </p:nvGraphicFramePr>
        <p:xfrm>
          <a:off x="683568" y="925561"/>
          <a:ext cx="7581099" cy="1087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081">
                  <a:extLst>
                    <a:ext uri="{9D8B030D-6E8A-4147-A177-3AD203B41FA5}">
                      <a16:colId xmlns:a16="http://schemas.microsoft.com/office/drawing/2014/main" val="184404741"/>
                    </a:ext>
                  </a:extLst>
                </a:gridCol>
                <a:gridCol w="2673104">
                  <a:extLst>
                    <a:ext uri="{9D8B030D-6E8A-4147-A177-3AD203B41FA5}">
                      <a16:colId xmlns:a16="http://schemas.microsoft.com/office/drawing/2014/main" val="394180434"/>
                    </a:ext>
                  </a:extLst>
                </a:gridCol>
                <a:gridCol w="2828914">
                  <a:extLst>
                    <a:ext uri="{9D8B030D-6E8A-4147-A177-3AD203B41FA5}">
                      <a16:colId xmlns:a16="http://schemas.microsoft.com/office/drawing/2014/main" val="2349711439"/>
                    </a:ext>
                  </a:extLst>
                </a:gridCol>
              </a:tblGrid>
              <a:tr h="54357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Weight 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Maximum load 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Load to weight ratio 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4448602"/>
                  </a:ext>
                </a:extLst>
              </a:tr>
              <a:tr h="543571">
                <a:tc>
                  <a:txBody>
                    <a:bodyPr/>
                    <a:lstStyle/>
                    <a:p>
                      <a:pPr marL="0" algn="ctr" defTabSz="685617" rtl="0" eaLnBrk="1" latinLnBrk="0" hangingPunct="1"/>
                      <a:r>
                        <a:rPr lang="en-US" altLang="zh-CN" sz="20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3.6kg</a:t>
                      </a:r>
                      <a:endParaRPr lang="zh-CN" altLang="en-US" sz="20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617" rtl="0" eaLnBrk="1" latinLnBrk="0" hangingPunct="1"/>
                      <a:r>
                        <a:rPr lang="en-US" altLang="zh-CN" sz="20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120N</a:t>
                      </a:r>
                      <a:endParaRPr lang="zh-CN" altLang="en-US" sz="20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617" rtl="0" eaLnBrk="1" latinLnBrk="0" hangingPunct="1"/>
                      <a:r>
                        <a:rPr lang="en-US" altLang="zh-CN" sz="20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3.3:1</a:t>
                      </a:r>
                      <a:endParaRPr lang="zh-CN" altLang="en-US" sz="20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8028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934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9" name="文本框 9"/>
          <p:cNvSpPr txBox="1"/>
          <p:nvPr/>
        </p:nvSpPr>
        <p:spPr>
          <a:xfrm>
            <a:off x="202378" y="76321"/>
            <a:ext cx="8834118" cy="542925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>
            <a:defPPr>
              <a:defRPr lang="zh-CN"/>
            </a:defPPr>
            <a:lvl2pPr marL="0" lvl="1" algn="ctr">
              <a:defRPr sz="3200" b="1">
                <a:solidFill>
                  <a:srgbClr val="2F5EB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2pPr>
          </a:lstStyle>
          <a:p>
            <a:pPr lvl="1"/>
            <a:r>
              <a:rPr lang="en-US" altLang="zh-CN" dirty="0"/>
              <a:t>The Motor Module Design</a:t>
            </a:r>
            <a:endParaRPr lang="zh-CN" altLang="en-US" dirty="0"/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0" y="24765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cxnSp>
        <p:nvCxnSpPr>
          <p:cNvPr id="30" name="直接连接符 29"/>
          <p:cNvCxnSpPr/>
          <p:nvPr/>
        </p:nvCxnSpPr>
        <p:spPr>
          <a:xfrm>
            <a:off x="-4375" y="692696"/>
            <a:ext cx="91483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文本框 71"/>
          <p:cNvSpPr txBox="1"/>
          <p:nvPr/>
        </p:nvSpPr>
        <p:spPr>
          <a:xfrm>
            <a:off x="381574" y="799546"/>
            <a:ext cx="8078859" cy="1005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Inspired from MIT</a:t>
            </a:r>
          </a:p>
          <a:p>
            <a:pPr marL="342900" indent="-342900" algn="just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ased on a disc motor and the 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6:1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planetary gear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E0C77051-4F04-47B5-9F86-183B7788CF26}"/>
              </a:ext>
            </a:extLst>
          </p:cNvPr>
          <p:cNvGrpSpPr/>
          <p:nvPr/>
        </p:nvGrpSpPr>
        <p:grpSpPr>
          <a:xfrm>
            <a:off x="202378" y="1858107"/>
            <a:ext cx="5017694" cy="3390798"/>
            <a:chOff x="1229619" y="2234986"/>
            <a:chExt cx="7943302" cy="441727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52980" y="2387600"/>
              <a:ext cx="4315460" cy="4264660"/>
            </a:xfrm>
            <a:prstGeom prst="rect">
              <a:avLst/>
            </a:prstGeom>
          </p:spPr>
        </p:pic>
        <p:sp>
          <p:nvSpPr>
            <p:cNvPr id="23" name="文本框 71"/>
            <p:cNvSpPr txBox="1"/>
            <p:nvPr/>
          </p:nvSpPr>
          <p:spPr>
            <a:xfrm>
              <a:off x="1382519" y="2949755"/>
              <a:ext cx="1374611" cy="590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20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Tie</a:t>
              </a:r>
            </a:p>
          </p:txBody>
        </p:sp>
        <p:cxnSp>
          <p:nvCxnSpPr>
            <p:cNvPr id="50" name="直接连接符 49"/>
            <p:cNvCxnSpPr>
              <a:cxnSpLocks/>
            </p:cNvCxnSpPr>
            <p:nvPr/>
          </p:nvCxnSpPr>
          <p:spPr>
            <a:xfrm flipH="1" flipV="1">
              <a:off x="2252941" y="3500756"/>
              <a:ext cx="1513880" cy="1080135"/>
            </a:xfrm>
            <a:prstGeom prst="line">
              <a:avLst/>
            </a:prstGeom>
            <a:ln>
              <a:solidFill>
                <a:srgbClr val="FF0000"/>
              </a:solidFill>
              <a:headEnd type="oval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文本框 71"/>
            <p:cNvSpPr txBox="1"/>
            <p:nvPr/>
          </p:nvSpPr>
          <p:spPr>
            <a:xfrm>
              <a:off x="6472236" y="2234986"/>
              <a:ext cx="1443355" cy="590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sz="20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Rotor</a:t>
              </a:r>
            </a:p>
          </p:txBody>
        </p:sp>
        <p:sp>
          <p:nvSpPr>
            <p:cNvPr id="58" name="文本框 71"/>
            <p:cNvSpPr txBox="1"/>
            <p:nvPr/>
          </p:nvSpPr>
          <p:spPr>
            <a:xfrm>
              <a:off x="6359155" y="5857402"/>
              <a:ext cx="2592271" cy="590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20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Sun gear</a:t>
              </a:r>
              <a:endPara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44" name="直接箭头连接符 43"/>
            <p:cNvCxnSpPr/>
            <p:nvPr/>
          </p:nvCxnSpPr>
          <p:spPr>
            <a:xfrm>
              <a:off x="6258263" y="4959971"/>
              <a:ext cx="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箭头连接符 54"/>
            <p:cNvCxnSpPr/>
            <p:nvPr/>
          </p:nvCxnSpPr>
          <p:spPr>
            <a:xfrm flipV="1">
              <a:off x="6176439" y="5065887"/>
              <a:ext cx="0" cy="381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箭头连接符 56"/>
            <p:cNvCxnSpPr>
              <a:cxnSpLocks/>
            </p:cNvCxnSpPr>
            <p:nvPr/>
          </p:nvCxnSpPr>
          <p:spPr>
            <a:xfrm flipV="1">
              <a:off x="5220335" y="3949467"/>
              <a:ext cx="956104" cy="415523"/>
            </a:xfrm>
            <a:prstGeom prst="straightConnector1">
              <a:avLst/>
            </a:prstGeom>
            <a:ln>
              <a:solidFill>
                <a:srgbClr val="FF0000"/>
              </a:solidFill>
              <a:headEnd type="oval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文本框 71"/>
            <p:cNvSpPr txBox="1"/>
            <p:nvPr/>
          </p:nvSpPr>
          <p:spPr>
            <a:xfrm>
              <a:off x="6025513" y="3353364"/>
              <a:ext cx="3147408" cy="590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sz="20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Planetary gear</a:t>
              </a:r>
              <a:endPara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26" name="直接箭头连接符 25"/>
            <p:cNvCxnSpPr>
              <a:cxnSpLocks/>
            </p:cNvCxnSpPr>
            <p:nvPr/>
          </p:nvCxnSpPr>
          <p:spPr>
            <a:xfrm>
              <a:off x="6149549" y="3949467"/>
              <a:ext cx="2681394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>
              <a:cxnSpLocks/>
            </p:cNvCxnSpPr>
            <p:nvPr/>
          </p:nvCxnSpPr>
          <p:spPr>
            <a:xfrm flipH="1" flipV="1">
              <a:off x="2252943" y="3500756"/>
              <a:ext cx="2319057" cy="360047"/>
            </a:xfrm>
            <a:prstGeom prst="line">
              <a:avLst/>
            </a:prstGeom>
            <a:ln>
              <a:solidFill>
                <a:srgbClr val="FF0000"/>
              </a:solidFill>
              <a:headEnd type="oval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直接箭头连接符 44"/>
            <p:cNvCxnSpPr/>
            <p:nvPr/>
          </p:nvCxnSpPr>
          <p:spPr>
            <a:xfrm>
              <a:off x="1229619" y="3500756"/>
              <a:ext cx="1023322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直接箭头连接符 45"/>
            <p:cNvCxnSpPr/>
            <p:nvPr/>
          </p:nvCxnSpPr>
          <p:spPr>
            <a:xfrm>
              <a:off x="6542724" y="2787105"/>
              <a:ext cx="1080135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直接箭头连接符 52"/>
            <p:cNvCxnSpPr>
              <a:cxnSpLocks/>
            </p:cNvCxnSpPr>
            <p:nvPr/>
          </p:nvCxnSpPr>
          <p:spPr>
            <a:xfrm flipV="1">
              <a:off x="5263514" y="2787105"/>
              <a:ext cx="1279209" cy="466634"/>
            </a:xfrm>
            <a:prstGeom prst="straightConnector1">
              <a:avLst/>
            </a:prstGeom>
            <a:ln>
              <a:solidFill>
                <a:srgbClr val="FF0000"/>
              </a:solidFill>
              <a:headEnd type="oval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直接箭头连接符 58"/>
            <p:cNvCxnSpPr/>
            <p:nvPr/>
          </p:nvCxnSpPr>
          <p:spPr>
            <a:xfrm>
              <a:off x="4644390" y="4725035"/>
              <a:ext cx="1727835" cy="1728470"/>
            </a:xfrm>
            <a:prstGeom prst="straightConnector1">
              <a:avLst/>
            </a:prstGeom>
            <a:ln>
              <a:solidFill>
                <a:srgbClr val="FF0000"/>
              </a:solidFill>
              <a:headEnd type="oval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直接箭头连接符 59"/>
            <p:cNvCxnSpPr/>
            <p:nvPr/>
          </p:nvCxnSpPr>
          <p:spPr>
            <a:xfrm>
              <a:off x="6358890" y="6453505"/>
              <a:ext cx="1670050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8460432" y="116632"/>
            <a:ext cx="576064" cy="365125"/>
          </a:xfrm>
        </p:spPr>
        <p:txBody>
          <a:bodyPr/>
          <a:lstStyle/>
          <a:p>
            <a:fld id="{D93FFD15-FD4A-41A0-98B0-8A0E50279E3E}" type="slidenum">
              <a:rPr lang="zh-CN" altLang="en-US" smtClean="0"/>
              <a:t>15</a:t>
            </a:fld>
            <a:endParaRPr lang="zh-CN" altLang="en-US" dirty="0"/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CC32DF6F-4428-449A-920C-475E986891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0243" y="1804130"/>
            <a:ext cx="3195834" cy="1636824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FEE0C38D-09E5-49AC-8EAB-DAC41480C0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0244" y="3429000"/>
            <a:ext cx="3195833" cy="2154110"/>
          </a:xfrm>
          <a:prstGeom prst="rect">
            <a:avLst/>
          </a:prstGeom>
        </p:spPr>
      </p:pic>
      <p:graphicFrame>
        <p:nvGraphicFramePr>
          <p:cNvPr id="36" name="表格 35">
            <a:extLst>
              <a:ext uri="{FF2B5EF4-FFF2-40B4-BE49-F238E27FC236}">
                <a16:creationId xmlns:a16="http://schemas.microsoft.com/office/drawing/2014/main" id="{D038F56A-7FBF-4726-9D65-FD4CA39000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671111"/>
              </p:ext>
            </p:extLst>
          </p:nvPr>
        </p:nvGraphicFramePr>
        <p:xfrm>
          <a:off x="525590" y="5653940"/>
          <a:ext cx="7920488" cy="1087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214">
                  <a:extLst>
                    <a:ext uri="{9D8B030D-6E8A-4147-A177-3AD203B41FA5}">
                      <a16:colId xmlns:a16="http://schemas.microsoft.com/office/drawing/2014/main" val="184404741"/>
                    </a:ext>
                  </a:extLst>
                </a:gridCol>
                <a:gridCol w="2800965">
                  <a:extLst>
                    <a:ext uri="{9D8B030D-6E8A-4147-A177-3AD203B41FA5}">
                      <a16:colId xmlns:a16="http://schemas.microsoft.com/office/drawing/2014/main" val="394180434"/>
                    </a:ext>
                  </a:extLst>
                </a:gridCol>
                <a:gridCol w="3623309">
                  <a:extLst>
                    <a:ext uri="{9D8B030D-6E8A-4147-A177-3AD203B41FA5}">
                      <a16:colId xmlns:a16="http://schemas.microsoft.com/office/drawing/2014/main" val="2349711439"/>
                    </a:ext>
                  </a:extLst>
                </a:gridCol>
              </a:tblGrid>
              <a:tr h="54357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Weight 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Overall dimension</a:t>
                      </a:r>
                      <a:endParaRPr lang="zh-CN" altLang="en-US" sz="20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Maximum Output Torque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4448602"/>
                  </a:ext>
                </a:extLst>
              </a:tr>
              <a:tr h="543571">
                <a:tc>
                  <a:txBody>
                    <a:bodyPr/>
                    <a:lstStyle/>
                    <a:p>
                      <a:pPr marL="0" algn="ctr" defTabSz="685617" rtl="0" eaLnBrk="1" latinLnBrk="0" hangingPunct="1"/>
                      <a:r>
                        <a:rPr lang="en-US" altLang="zh-CN" sz="20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470 g</a:t>
                      </a:r>
                      <a:endParaRPr lang="zh-CN" altLang="en-US" sz="20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617" rtl="0" eaLnBrk="1" latinLnBrk="0" hangingPunct="1"/>
                      <a:r>
                        <a:rPr lang="el-GR" altLang="zh-CN" sz="20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Φ</a:t>
                      </a:r>
                      <a:r>
                        <a:rPr lang="en-US" altLang="zh-CN" sz="20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96 ×40 mm</a:t>
                      </a:r>
                      <a:endParaRPr lang="zh-CN" altLang="en-US" sz="20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617" rtl="0" eaLnBrk="1" latinLnBrk="0" hangingPunct="1"/>
                      <a:r>
                        <a:rPr lang="en-US" altLang="zh-CN" sz="20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18Nm</a:t>
                      </a:r>
                      <a:endParaRPr lang="zh-CN" altLang="en-US" sz="2000" b="0" kern="12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8028186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cxnSp>
        <p:nvCxnSpPr>
          <p:cNvPr id="30" name="直接连接符 29"/>
          <p:cNvCxnSpPr/>
          <p:nvPr/>
        </p:nvCxnSpPr>
        <p:spPr>
          <a:xfrm>
            <a:off x="-4375" y="908720"/>
            <a:ext cx="91483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754" y="1094506"/>
            <a:ext cx="8154626" cy="5082469"/>
          </a:xfrm>
          <a:prstGeom prst="rect">
            <a:avLst/>
          </a:prstGeom>
          <a:ln>
            <a:noFill/>
          </a:ln>
        </p:spPr>
      </p:pic>
      <p:cxnSp>
        <p:nvCxnSpPr>
          <p:cNvPr id="4" name="直接箭头连接符 3"/>
          <p:cNvCxnSpPr/>
          <p:nvPr/>
        </p:nvCxnSpPr>
        <p:spPr>
          <a:xfrm>
            <a:off x="2532050" y="2789999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48"/>
          <p:cNvSpPr txBox="1"/>
          <p:nvPr/>
        </p:nvSpPr>
        <p:spPr>
          <a:xfrm>
            <a:off x="3441188" y="1094381"/>
            <a:ext cx="2772510" cy="5658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>
            <a:defPPr>
              <a:defRPr lang="zh-CN"/>
            </a:defPPr>
            <a:lvl1pPr algn="ctr">
              <a:defRPr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>
                <a:solidFill>
                  <a:srgbClr val="0070C0"/>
                </a:solidFill>
              </a:rPr>
              <a:t>Wire Pulley 1</a:t>
            </a:r>
          </a:p>
        </p:txBody>
      </p:sp>
      <p:sp>
        <p:nvSpPr>
          <p:cNvPr id="22" name="矩形 21"/>
          <p:cNvSpPr/>
          <p:nvPr/>
        </p:nvSpPr>
        <p:spPr>
          <a:xfrm>
            <a:off x="14134" y="169476"/>
            <a:ext cx="91298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altLang="zh-CN" sz="3200" b="1" dirty="0">
                <a:solidFill>
                  <a:srgbClr val="2F5EB0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Principle of Parallel Coupling Drive</a:t>
            </a:r>
          </a:p>
        </p:txBody>
      </p:sp>
      <p:sp>
        <p:nvSpPr>
          <p:cNvPr id="33" name="文本框 148"/>
          <p:cNvSpPr txBox="1"/>
          <p:nvPr/>
        </p:nvSpPr>
        <p:spPr>
          <a:xfrm>
            <a:off x="690727" y="3625143"/>
            <a:ext cx="2415537" cy="292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Wire Pulley 2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47" y="4501070"/>
            <a:ext cx="3167852" cy="2061257"/>
          </a:xfrm>
          <a:prstGeom prst="rect">
            <a:avLst/>
          </a:prstGeom>
          <a:ln>
            <a:solidFill>
              <a:srgbClr val="00B0F0"/>
            </a:solidFill>
          </a:ln>
        </p:spPr>
      </p:pic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2B7A21CC-347B-4415-A184-BEB3CB86EA6D}"/>
              </a:ext>
            </a:extLst>
          </p:cNvPr>
          <p:cNvCxnSpPr>
            <a:cxnSpLocks/>
          </p:cNvCxnSpPr>
          <p:nvPr/>
        </p:nvCxnSpPr>
        <p:spPr>
          <a:xfrm>
            <a:off x="2901869" y="2254816"/>
            <a:ext cx="151660" cy="1742301"/>
          </a:xfrm>
          <a:prstGeom prst="straightConnector1">
            <a:avLst/>
          </a:prstGeom>
          <a:ln>
            <a:solidFill>
              <a:srgbClr val="FF0000"/>
            </a:solidFill>
            <a:head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868DA9D7-B057-41C4-B8D6-64D480662EF6}"/>
              </a:ext>
            </a:extLst>
          </p:cNvPr>
          <p:cNvCxnSpPr>
            <a:cxnSpLocks/>
          </p:cNvCxnSpPr>
          <p:nvPr/>
        </p:nvCxnSpPr>
        <p:spPr>
          <a:xfrm>
            <a:off x="899592" y="3997117"/>
            <a:ext cx="2153937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9C4380AA-3C79-4A2C-9EF1-ACBB5104D37C}"/>
              </a:ext>
            </a:extLst>
          </p:cNvPr>
          <p:cNvCxnSpPr>
            <a:cxnSpLocks/>
          </p:cNvCxnSpPr>
          <p:nvPr/>
        </p:nvCxnSpPr>
        <p:spPr>
          <a:xfrm flipV="1">
            <a:off x="3375041" y="1592150"/>
            <a:ext cx="395975" cy="453831"/>
          </a:xfrm>
          <a:prstGeom prst="straightConnector1">
            <a:avLst/>
          </a:prstGeom>
          <a:ln>
            <a:solidFill>
              <a:srgbClr val="4F81BD"/>
            </a:solidFill>
            <a:head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D3B2EED3-DD53-40E6-A510-4A2782E56CB2}"/>
              </a:ext>
            </a:extLst>
          </p:cNvPr>
          <p:cNvCxnSpPr>
            <a:cxnSpLocks/>
          </p:cNvCxnSpPr>
          <p:nvPr/>
        </p:nvCxnSpPr>
        <p:spPr>
          <a:xfrm>
            <a:off x="3771016" y="1596891"/>
            <a:ext cx="2195896" cy="0"/>
          </a:xfrm>
          <a:prstGeom prst="straightConnector1">
            <a:avLst/>
          </a:prstGeom>
          <a:ln>
            <a:solidFill>
              <a:srgbClr val="4F81BD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文本框 148">
            <a:extLst>
              <a:ext uri="{FF2B5EF4-FFF2-40B4-BE49-F238E27FC236}">
                <a16:creationId xmlns:a16="http://schemas.microsoft.com/office/drawing/2014/main" id="{7CF0A648-805A-4C6E-85FD-5E4566F1A99F}"/>
              </a:ext>
            </a:extLst>
          </p:cNvPr>
          <p:cNvSpPr txBox="1"/>
          <p:nvPr/>
        </p:nvSpPr>
        <p:spPr>
          <a:xfrm>
            <a:off x="5668330" y="2197143"/>
            <a:ext cx="2772510" cy="5658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>
            <a:defPPr>
              <a:defRPr lang="zh-CN"/>
            </a:defPPr>
            <a:lvl1pPr algn="ctr">
              <a:defRPr sz="2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>
                <a:solidFill>
                  <a:srgbClr val="0070C0"/>
                </a:solidFill>
              </a:rPr>
              <a:t>Wire Pulley 3</a:t>
            </a:r>
          </a:p>
        </p:txBody>
      </p: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031B9458-8273-4892-B170-C7EA068AF178}"/>
              </a:ext>
            </a:extLst>
          </p:cNvPr>
          <p:cNvCxnSpPr>
            <a:cxnSpLocks/>
          </p:cNvCxnSpPr>
          <p:nvPr/>
        </p:nvCxnSpPr>
        <p:spPr>
          <a:xfrm flipH="1" flipV="1">
            <a:off x="5971186" y="2710367"/>
            <a:ext cx="1143530" cy="1820801"/>
          </a:xfrm>
          <a:prstGeom prst="straightConnector1">
            <a:avLst/>
          </a:prstGeom>
          <a:ln>
            <a:solidFill>
              <a:srgbClr val="4F81BD"/>
            </a:solidFill>
            <a:head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BD39BFB6-CD9D-49AA-A24E-A0FCB9D52D48}"/>
              </a:ext>
            </a:extLst>
          </p:cNvPr>
          <p:cNvCxnSpPr>
            <a:cxnSpLocks/>
          </p:cNvCxnSpPr>
          <p:nvPr/>
        </p:nvCxnSpPr>
        <p:spPr>
          <a:xfrm>
            <a:off x="5956637" y="2710367"/>
            <a:ext cx="2195896" cy="0"/>
          </a:xfrm>
          <a:prstGeom prst="straightConnector1">
            <a:avLst/>
          </a:prstGeom>
          <a:ln>
            <a:solidFill>
              <a:srgbClr val="4F81BD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文本框 148">
            <a:extLst>
              <a:ext uri="{FF2B5EF4-FFF2-40B4-BE49-F238E27FC236}">
                <a16:creationId xmlns:a16="http://schemas.microsoft.com/office/drawing/2014/main" id="{9CF5F61A-E5E6-4283-92DB-CB7013D713C4}"/>
              </a:ext>
            </a:extLst>
          </p:cNvPr>
          <p:cNvSpPr txBox="1"/>
          <p:nvPr/>
        </p:nvSpPr>
        <p:spPr>
          <a:xfrm>
            <a:off x="3531710" y="5456926"/>
            <a:ext cx="2415537" cy="292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Wire Pulley 4</a:t>
            </a:r>
          </a:p>
        </p:txBody>
      </p: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F8F4E8B5-B473-4C8E-8C71-E51F4DCEADE6}"/>
              </a:ext>
            </a:extLst>
          </p:cNvPr>
          <p:cNvCxnSpPr>
            <a:cxnSpLocks/>
          </p:cNvCxnSpPr>
          <p:nvPr/>
        </p:nvCxnSpPr>
        <p:spPr>
          <a:xfrm flipH="1">
            <a:off x="5831204" y="5140181"/>
            <a:ext cx="543848" cy="690361"/>
          </a:xfrm>
          <a:prstGeom prst="straightConnector1">
            <a:avLst/>
          </a:prstGeom>
          <a:ln>
            <a:solidFill>
              <a:srgbClr val="FF0000"/>
            </a:solidFill>
            <a:head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70F9DAA1-25AA-425F-B501-9D09B4DF0C0F}"/>
              </a:ext>
            </a:extLst>
          </p:cNvPr>
          <p:cNvCxnSpPr>
            <a:cxnSpLocks/>
          </p:cNvCxnSpPr>
          <p:nvPr/>
        </p:nvCxnSpPr>
        <p:spPr>
          <a:xfrm>
            <a:off x="3771016" y="5830542"/>
            <a:ext cx="2060188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文本框 148">
            <a:extLst>
              <a:ext uri="{FF2B5EF4-FFF2-40B4-BE49-F238E27FC236}">
                <a16:creationId xmlns:a16="http://schemas.microsoft.com/office/drawing/2014/main" id="{7EF98CA7-37FF-4300-8EB8-C8B9B13A4D71}"/>
              </a:ext>
            </a:extLst>
          </p:cNvPr>
          <p:cNvSpPr txBox="1"/>
          <p:nvPr/>
        </p:nvSpPr>
        <p:spPr>
          <a:xfrm>
            <a:off x="6803715" y="3246009"/>
            <a:ext cx="1948126" cy="2818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Forearm</a:t>
            </a:r>
          </a:p>
        </p:txBody>
      </p: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AC26A23F-6C5E-4CA7-9C57-1041FDE374C7}"/>
              </a:ext>
            </a:extLst>
          </p:cNvPr>
          <p:cNvCxnSpPr>
            <a:cxnSpLocks/>
          </p:cNvCxnSpPr>
          <p:nvPr/>
        </p:nvCxnSpPr>
        <p:spPr>
          <a:xfrm flipH="1" flipV="1">
            <a:off x="7130654" y="3620769"/>
            <a:ext cx="537690" cy="880302"/>
          </a:xfrm>
          <a:prstGeom prst="straightConnector1">
            <a:avLst/>
          </a:prstGeom>
          <a:ln>
            <a:solidFill>
              <a:schemeClr val="tx1"/>
            </a:solidFill>
            <a:head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31577D98-9E4E-4D38-BDD4-1DDA23508CD0}"/>
              </a:ext>
            </a:extLst>
          </p:cNvPr>
          <p:cNvCxnSpPr>
            <a:cxnSpLocks/>
          </p:cNvCxnSpPr>
          <p:nvPr/>
        </p:nvCxnSpPr>
        <p:spPr>
          <a:xfrm>
            <a:off x="7126802" y="3620767"/>
            <a:ext cx="1314038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165976C9-A238-4517-AFD1-64ADB02BB737}"/>
              </a:ext>
            </a:extLst>
          </p:cNvPr>
          <p:cNvCxnSpPr>
            <a:cxnSpLocks/>
          </p:cNvCxnSpPr>
          <p:nvPr/>
        </p:nvCxnSpPr>
        <p:spPr>
          <a:xfrm flipV="1">
            <a:off x="2534048" y="1485883"/>
            <a:ext cx="367084" cy="1277097"/>
          </a:xfrm>
          <a:prstGeom prst="straightConnector1">
            <a:avLst/>
          </a:prstGeom>
          <a:ln>
            <a:solidFill>
              <a:schemeClr val="tx1"/>
            </a:solidFill>
            <a:head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EAAD97DC-2B43-4838-8B1D-5837DD6FA570}"/>
              </a:ext>
            </a:extLst>
          </p:cNvPr>
          <p:cNvCxnSpPr>
            <a:cxnSpLocks/>
          </p:cNvCxnSpPr>
          <p:nvPr/>
        </p:nvCxnSpPr>
        <p:spPr>
          <a:xfrm flipV="1">
            <a:off x="716870" y="1485883"/>
            <a:ext cx="2184999" cy="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文本框 148">
            <a:extLst>
              <a:ext uri="{FF2B5EF4-FFF2-40B4-BE49-F238E27FC236}">
                <a16:creationId xmlns:a16="http://schemas.microsoft.com/office/drawing/2014/main" id="{D65AE0D5-66D0-4D5F-A72D-D959693F0045}"/>
              </a:ext>
            </a:extLst>
          </p:cNvPr>
          <p:cNvSpPr txBox="1"/>
          <p:nvPr/>
        </p:nvSpPr>
        <p:spPr>
          <a:xfrm>
            <a:off x="480009" y="1161478"/>
            <a:ext cx="2697010" cy="215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Shoulder Joint</a:t>
            </a:r>
          </a:p>
        </p:txBody>
      </p: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BAC9DB41-4EEF-4D57-8DBB-A7B0BF6C722A}"/>
              </a:ext>
            </a:extLst>
          </p:cNvPr>
          <p:cNvCxnSpPr/>
          <p:nvPr/>
        </p:nvCxnSpPr>
        <p:spPr>
          <a:xfrm>
            <a:off x="9441907" y="7627025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>
            <a:extLst>
              <a:ext uri="{FF2B5EF4-FFF2-40B4-BE49-F238E27FC236}">
                <a16:creationId xmlns:a16="http://schemas.microsoft.com/office/drawing/2014/main" id="{EB4B53EF-5CA8-4146-A940-42AE679AE886}"/>
              </a:ext>
            </a:extLst>
          </p:cNvPr>
          <p:cNvCxnSpPr>
            <a:cxnSpLocks/>
          </p:cNvCxnSpPr>
          <p:nvPr/>
        </p:nvCxnSpPr>
        <p:spPr>
          <a:xfrm flipH="1">
            <a:off x="6542951" y="5466949"/>
            <a:ext cx="252518" cy="1095378"/>
          </a:xfrm>
          <a:prstGeom prst="straightConnector1">
            <a:avLst/>
          </a:prstGeom>
          <a:ln>
            <a:solidFill>
              <a:schemeClr val="tx1"/>
            </a:solidFill>
            <a:head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直接箭头连接符 51">
            <a:extLst>
              <a:ext uri="{FF2B5EF4-FFF2-40B4-BE49-F238E27FC236}">
                <a16:creationId xmlns:a16="http://schemas.microsoft.com/office/drawing/2014/main" id="{17EAEC47-4064-4F26-AC1E-AA69131F2C2E}"/>
              </a:ext>
            </a:extLst>
          </p:cNvPr>
          <p:cNvCxnSpPr>
            <a:cxnSpLocks/>
          </p:cNvCxnSpPr>
          <p:nvPr/>
        </p:nvCxnSpPr>
        <p:spPr>
          <a:xfrm>
            <a:off x="6542951" y="6562327"/>
            <a:ext cx="1897889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文本框 148">
            <a:extLst>
              <a:ext uri="{FF2B5EF4-FFF2-40B4-BE49-F238E27FC236}">
                <a16:creationId xmlns:a16="http://schemas.microsoft.com/office/drawing/2014/main" id="{45C791A8-E616-4CF9-94B1-197AABB146F9}"/>
              </a:ext>
            </a:extLst>
          </p:cNvPr>
          <p:cNvSpPr txBox="1"/>
          <p:nvPr/>
        </p:nvSpPr>
        <p:spPr>
          <a:xfrm>
            <a:off x="6566437" y="6200192"/>
            <a:ext cx="2089943" cy="2964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Elbow Joint</a:t>
            </a:r>
          </a:p>
        </p:txBody>
      </p:sp>
    </p:spTree>
    <p:extLst>
      <p:ext uri="{BB962C8B-B14F-4D97-AF65-F5344CB8AC3E}">
        <p14:creationId xmlns:p14="http://schemas.microsoft.com/office/powerpoint/2010/main" val="45263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FD15-FD4A-41A0-98B0-8A0E50279E3E}" type="slidenum">
              <a:rPr lang="zh-CN" altLang="en-US" smtClean="0"/>
              <a:t>17</a:t>
            </a:fld>
            <a:endParaRPr lang="zh-CN" altLang="en-US" dirty="0"/>
          </a:p>
        </p:txBody>
      </p:sp>
      <p:sp>
        <p:nvSpPr>
          <p:cNvPr id="5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5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57" name="文本框 9"/>
          <p:cNvSpPr txBox="1"/>
          <p:nvPr/>
        </p:nvSpPr>
        <p:spPr>
          <a:xfrm>
            <a:off x="227086" y="188640"/>
            <a:ext cx="8495417" cy="544367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>
            <a:defPPr>
              <a:defRPr lang="zh-CN"/>
            </a:defPPr>
            <a:lvl2pPr marL="0" lvl="1">
              <a:defRPr sz="1600" b="1">
                <a:solidFill>
                  <a:srgbClr val="2F5E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1" algn="ctr"/>
            <a:r>
              <a:rPr lang="en-US" altLang="zh-CN" sz="3200" dirty="0">
                <a:cs typeface="Times New Roman" panose="02020603050405020304" pitchFamily="18" charset="0"/>
              </a:rPr>
              <a:t>Force Analysis of Parallel Coupling Drive</a:t>
            </a:r>
          </a:p>
        </p:txBody>
      </p:sp>
      <p:grpSp>
        <p:nvGrpSpPr>
          <p:cNvPr id="95" name="组合 94"/>
          <p:cNvGrpSpPr/>
          <p:nvPr/>
        </p:nvGrpSpPr>
        <p:grpSpPr>
          <a:xfrm>
            <a:off x="3225140" y="1064721"/>
            <a:ext cx="3003044" cy="2149546"/>
            <a:chOff x="5986764" y="1910580"/>
            <a:chExt cx="2828753" cy="2006974"/>
          </a:xfrm>
        </p:grpSpPr>
        <p:pic>
          <p:nvPicPr>
            <p:cNvPr id="92" name="图片 9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7232" y="1910580"/>
              <a:ext cx="2828285" cy="2006974"/>
            </a:xfrm>
            <a:prstGeom prst="rect">
              <a:avLst/>
            </a:prstGeom>
          </p:spPr>
        </p:pic>
        <p:cxnSp>
          <p:nvCxnSpPr>
            <p:cNvPr id="93" name="直接连接符 92"/>
            <p:cNvCxnSpPr>
              <a:cxnSpLocks/>
            </p:cNvCxnSpPr>
            <p:nvPr/>
          </p:nvCxnSpPr>
          <p:spPr>
            <a:xfrm>
              <a:off x="5986763" y="3026146"/>
              <a:ext cx="1476981" cy="509949"/>
            </a:xfrm>
            <a:prstGeom prst="line">
              <a:avLst/>
            </a:prstGeom>
            <a:ln w="28575">
              <a:solidFill>
                <a:srgbClr val="FF0000"/>
              </a:solidFill>
              <a:prstDash val="lgDashDot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94" name="上弧形箭头 93"/>
            <p:cNvSpPr/>
            <p:nvPr/>
          </p:nvSpPr>
          <p:spPr>
            <a:xfrm>
              <a:off x="7177129" y="3273162"/>
              <a:ext cx="573230" cy="421644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153271" y="3932106"/>
            <a:ext cx="3074913" cy="2055227"/>
            <a:chOff x="5868144" y="4133996"/>
            <a:chExt cx="2828285" cy="1976400"/>
          </a:xfrm>
        </p:grpSpPr>
        <p:pic>
          <p:nvPicPr>
            <p:cNvPr id="96" name="图片 9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68144" y="4133996"/>
              <a:ext cx="2828285" cy="1976400"/>
            </a:xfrm>
            <a:prstGeom prst="rect">
              <a:avLst/>
            </a:prstGeom>
          </p:spPr>
        </p:pic>
        <p:cxnSp>
          <p:nvCxnSpPr>
            <p:cNvPr id="97" name="直接连接符 96"/>
            <p:cNvCxnSpPr/>
            <p:nvPr/>
          </p:nvCxnSpPr>
          <p:spPr>
            <a:xfrm>
              <a:off x="7147025" y="4252326"/>
              <a:ext cx="1476981" cy="509949"/>
            </a:xfrm>
            <a:prstGeom prst="line">
              <a:avLst/>
            </a:prstGeom>
            <a:ln w="28575">
              <a:solidFill>
                <a:srgbClr val="FF0000"/>
              </a:solidFill>
              <a:prstDash val="lgDashDot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98" name="下弧形箭头 97"/>
            <p:cNvSpPr/>
            <p:nvPr/>
          </p:nvSpPr>
          <p:spPr>
            <a:xfrm flipH="1">
              <a:off x="8213977" y="4499982"/>
              <a:ext cx="446241" cy="394273"/>
            </a:xfrm>
            <a:prstGeom prst="curvedUp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5CA89416-5D83-4A4C-8067-5501E9011FE5}"/>
              </a:ext>
            </a:extLst>
          </p:cNvPr>
          <p:cNvCxnSpPr/>
          <p:nvPr/>
        </p:nvCxnSpPr>
        <p:spPr>
          <a:xfrm>
            <a:off x="-4375" y="908720"/>
            <a:ext cx="91483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>
            <a:extLst>
              <a:ext uri="{FF2B5EF4-FFF2-40B4-BE49-F238E27FC236}">
                <a16:creationId xmlns:a16="http://schemas.microsoft.com/office/drawing/2014/main" id="{2B33ACA8-2652-4551-A7A8-6FD0E8612FCD}"/>
              </a:ext>
            </a:extLst>
          </p:cNvPr>
          <p:cNvGrpSpPr/>
          <p:nvPr/>
        </p:nvGrpSpPr>
        <p:grpSpPr>
          <a:xfrm>
            <a:off x="96475" y="1056615"/>
            <a:ext cx="3370541" cy="1977901"/>
            <a:chOff x="468748" y="1056615"/>
            <a:chExt cx="3698790" cy="1977901"/>
          </a:xfrm>
        </p:grpSpPr>
        <p:grpSp>
          <p:nvGrpSpPr>
            <p:cNvPr id="51" name="组合 50"/>
            <p:cNvGrpSpPr/>
            <p:nvPr/>
          </p:nvGrpSpPr>
          <p:grpSpPr>
            <a:xfrm>
              <a:off x="468748" y="1056615"/>
              <a:ext cx="3698790" cy="1977901"/>
              <a:chOff x="473355" y="1396372"/>
              <a:chExt cx="4952381" cy="3057143"/>
            </a:xfrm>
          </p:grpSpPr>
          <p:pic>
            <p:nvPicPr>
              <p:cNvPr id="37" name="图片 3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3355" y="1396372"/>
                <a:ext cx="4952381" cy="3057143"/>
              </a:xfrm>
              <a:prstGeom prst="rect">
                <a:avLst/>
              </a:prstGeom>
            </p:spPr>
          </p:pic>
          <p:sp>
            <p:nvSpPr>
              <p:cNvPr id="10" name="上弧形箭头 9"/>
              <p:cNvSpPr/>
              <p:nvPr/>
            </p:nvSpPr>
            <p:spPr>
              <a:xfrm>
                <a:off x="926501" y="3140968"/>
                <a:ext cx="360039" cy="432048"/>
              </a:xfrm>
              <a:prstGeom prst="curvedDownArrow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7" name="直接连接符 6"/>
              <p:cNvCxnSpPr/>
              <p:nvPr/>
            </p:nvCxnSpPr>
            <p:spPr>
              <a:xfrm>
                <a:off x="1106520" y="3356992"/>
                <a:ext cx="1629275" cy="533896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lgDashDot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 flipV="1">
                <a:off x="1691680" y="1834712"/>
                <a:ext cx="2128850" cy="1267503"/>
              </a:xfrm>
              <a:prstGeom prst="line">
                <a:avLst/>
              </a:prstGeom>
              <a:ln w="28575" cap="rnd">
                <a:prstDash val="soli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flipV="1">
                <a:off x="2195736" y="2427180"/>
                <a:ext cx="1624794" cy="1075267"/>
              </a:xfrm>
              <a:prstGeom prst="line">
                <a:avLst/>
              </a:prstGeom>
              <a:ln w="28575" cap="rnd">
                <a:prstDash val="soli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H="1">
                <a:off x="2195736" y="1831850"/>
                <a:ext cx="1758384" cy="1873783"/>
              </a:xfrm>
              <a:prstGeom prst="line">
                <a:avLst/>
              </a:prstGeom>
              <a:ln w="28575" cap="rnd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 flipH="1">
                <a:off x="1921157" y="2456673"/>
                <a:ext cx="2056777" cy="683080"/>
              </a:xfrm>
              <a:prstGeom prst="line">
                <a:avLst/>
              </a:prstGeom>
              <a:ln w="28575" cap="rnd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48" name="直接箭头连接符 47"/>
              <p:cNvCxnSpPr>
                <a:cxnSpLocks/>
              </p:cNvCxnSpPr>
              <p:nvPr/>
            </p:nvCxnSpPr>
            <p:spPr>
              <a:xfrm flipH="1">
                <a:off x="3635426" y="1933614"/>
                <a:ext cx="417834" cy="531382"/>
              </a:xfrm>
              <a:prstGeom prst="straightConnector1">
                <a:avLst/>
              </a:prstGeom>
              <a:ln w="57150">
                <a:solidFill>
                  <a:srgbClr val="00B0F0"/>
                </a:solidFill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9" name="上弧形箭头 8"/>
              <p:cNvSpPr/>
              <p:nvPr/>
            </p:nvSpPr>
            <p:spPr>
              <a:xfrm>
                <a:off x="2437663" y="3614422"/>
                <a:ext cx="360039" cy="432048"/>
              </a:xfrm>
              <a:prstGeom prst="curvedDownArrow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56" name="直接箭头连接符 55">
              <a:extLst>
                <a:ext uri="{FF2B5EF4-FFF2-40B4-BE49-F238E27FC236}">
                  <a16:creationId xmlns:a16="http://schemas.microsoft.com/office/drawing/2014/main" id="{A2484382-E5D4-4E1F-B883-53A5903826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94814" y="1817440"/>
              <a:ext cx="442546" cy="240001"/>
            </a:xfrm>
            <a:prstGeom prst="straightConnector1">
              <a:avLst/>
            </a:prstGeom>
            <a:ln w="57150">
              <a:solidFill>
                <a:srgbClr val="C0504D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直接箭头连接符 57">
              <a:extLst>
                <a:ext uri="{FF2B5EF4-FFF2-40B4-BE49-F238E27FC236}">
                  <a16:creationId xmlns:a16="http://schemas.microsoft.com/office/drawing/2014/main" id="{E2D1C20F-8D78-46C0-AA23-7D978DF65A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57654" y="2162238"/>
              <a:ext cx="509465" cy="138026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直接箭头连接符 59">
              <a:extLst>
                <a:ext uri="{FF2B5EF4-FFF2-40B4-BE49-F238E27FC236}">
                  <a16:creationId xmlns:a16="http://schemas.microsoft.com/office/drawing/2014/main" id="{AA9D9183-69DF-4206-8137-1EF9FAE183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09134" y="1122000"/>
              <a:ext cx="442546" cy="240001"/>
            </a:xfrm>
            <a:prstGeom prst="straightConnector1">
              <a:avLst/>
            </a:prstGeom>
            <a:ln w="57150">
              <a:solidFill>
                <a:srgbClr val="C0504D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DF383817-4FDD-4255-BBD5-BB6CD4FAF75D}"/>
              </a:ext>
            </a:extLst>
          </p:cNvPr>
          <p:cNvGrpSpPr/>
          <p:nvPr/>
        </p:nvGrpSpPr>
        <p:grpSpPr>
          <a:xfrm>
            <a:off x="96476" y="3926726"/>
            <a:ext cx="3370540" cy="1968357"/>
            <a:chOff x="468748" y="3894053"/>
            <a:chExt cx="3698790" cy="1968357"/>
          </a:xfrm>
        </p:grpSpPr>
        <p:grpSp>
          <p:nvGrpSpPr>
            <p:cNvPr id="83" name="组合 82"/>
            <p:cNvGrpSpPr/>
            <p:nvPr/>
          </p:nvGrpSpPr>
          <p:grpSpPr>
            <a:xfrm>
              <a:off x="468748" y="3894053"/>
              <a:ext cx="3698790" cy="1968357"/>
              <a:chOff x="98406" y="3363825"/>
              <a:chExt cx="4952381" cy="3057143"/>
            </a:xfrm>
          </p:grpSpPr>
          <p:pic>
            <p:nvPicPr>
              <p:cNvPr id="73" name="图片 7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406" y="3363825"/>
                <a:ext cx="4952381" cy="3057143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</p:pic>
          <p:sp>
            <p:nvSpPr>
              <p:cNvPr id="74" name="上弧形箭头 73"/>
              <p:cNvSpPr/>
              <p:nvPr/>
            </p:nvSpPr>
            <p:spPr>
              <a:xfrm>
                <a:off x="551552" y="5108421"/>
                <a:ext cx="360039" cy="432048"/>
              </a:xfrm>
              <a:prstGeom prst="curvedDownArrow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75" name="直接连接符 74"/>
              <p:cNvCxnSpPr>
                <a:cxnSpLocks/>
              </p:cNvCxnSpPr>
              <p:nvPr/>
            </p:nvCxnSpPr>
            <p:spPr>
              <a:xfrm>
                <a:off x="731571" y="5324445"/>
                <a:ext cx="1649585" cy="529988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lgDashDot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6" name="直接连接符 75"/>
              <p:cNvCxnSpPr/>
              <p:nvPr/>
            </p:nvCxnSpPr>
            <p:spPr>
              <a:xfrm flipV="1">
                <a:off x="1316731" y="3802165"/>
                <a:ext cx="2128850" cy="1267503"/>
              </a:xfrm>
              <a:prstGeom prst="line">
                <a:avLst/>
              </a:prstGeom>
              <a:ln w="28575" cap="rnd">
                <a:prstDash val="soli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/>
              <p:cNvCxnSpPr/>
              <p:nvPr/>
            </p:nvCxnSpPr>
            <p:spPr>
              <a:xfrm flipV="1">
                <a:off x="1820787" y="4394633"/>
                <a:ext cx="1624794" cy="1075267"/>
              </a:xfrm>
              <a:prstGeom prst="line">
                <a:avLst/>
              </a:prstGeom>
              <a:ln w="28575" cap="rnd">
                <a:prstDash val="soli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/>
              <p:cNvCxnSpPr/>
              <p:nvPr/>
            </p:nvCxnSpPr>
            <p:spPr>
              <a:xfrm flipH="1">
                <a:off x="1820787" y="3799303"/>
                <a:ext cx="1758384" cy="1873783"/>
              </a:xfrm>
              <a:prstGeom prst="line">
                <a:avLst/>
              </a:prstGeom>
              <a:ln w="28575" cap="rnd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/>
              <p:cNvCxnSpPr/>
              <p:nvPr/>
            </p:nvCxnSpPr>
            <p:spPr>
              <a:xfrm flipH="1">
                <a:off x="1546208" y="4424126"/>
                <a:ext cx="2056777" cy="683080"/>
              </a:xfrm>
              <a:prstGeom prst="line">
                <a:avLst/>
              </a:prstGeom>
              <a:ln w="28575" cap="rnd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80" name="直接箭头连接符 79"/>
              <p:cNvCxnSpPr>
                <a:cxnSpLocks/>
              </p:cNvCxnSpPr>
              <p:nvPr/>
            </p:nvCxnSpPr>
            <p:spPr>
              <a:xfrm flipV="1">
                <a:off x="2732933" y="3561461"/>
                <a:ext cx="738553" cy="422937"/>
              </a:xfrm>
              <a:prstGeom prst="straightConnector1">
                <a:avLst/>
              </a:prstGeom>
              <a:ln w="57150">
                <a:solidFill>
                  <a:srgbClr val="C0504D"/>
                </a:solidFill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1" name="直接箭头连接符 80"/>
              <p:cNvCxnSpPr>
                <a:cxnSpLocks/>
              </p:cNvCxnSpPr>
              <p:nvPr/>
            </p:nvCxnSpPr>
            <p:spPr>
              <a:xfrm flipV="1">
                <a:off x="3266048" y="3823248"/>
                <a:ext cx="533108" cy="576934"/>
              </a:xfrm>
              <a:prstGeom prst="straightConnector1">
                <a:avLst/>
              </a:prstGeom>
              <a:ln w="57150">
                <a:solidFill>
                  <a:srgbClr val="00B0F0"/>
                </a:solidFill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82" name="下弧形箭头 81"/>
              <p:cNvSpPr/>
              <p:nvPr/>
            </p:nvSpPr>
            <p:spPr>
              <a:xfrm>
                <a:off x="2076155" y="5662136"/>
                <a:ext cx="416353" cy="408207"/>
              </a:xfrm>
              <a:prstGeom prst="curvedUp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59" name="直接箭头连接符 58">
              <a:extLst>
                <a:ext uri="{FF2B5EF4-FFF2-40B4-BE49-F238E27FC236}">
                  <a16:creationId xmlns:a16="http://schemas.microsoft.com/office/drawing/2014/main" id="{878909DE-B91B-48F1-8243-9B3DF77866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66935" y="4629592"/>
              <a:ext cx="551604" cy="272310"/>
            </a:xfrm>
            <a:prstGeom prst="straightConnector1">
              <a:avLst/>
            </a:prstGeom>
            <a:ln w="57150">
              <a:solidFill>
                <a:srgbClr val="C0504D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直接箭头连接符 62">
              <a:extLst>
                <a:ext uri="{FF2B5EF4-FFF2-40B4-BE49-F238E27FC236}">
                  <a16:creationId xmlns:a16="http://schemas.microsoft.com/office/drawing/2014/main" id="{64DEF982-529C-424A-99E2-605AB1C8FD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13118" y="5002695"/>
              <a:ext cx="584350" cy="167718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91" name="矩形 90"/>
          <p:cNvSpPr/>
          <p:nvPr/>
        </p:nvSpPr>
        <p:spPr>
          <a:xfrm>
            <a:off x="111458" y="5917829"/>
            <a:ext cx="64600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Drive in the opposite direction with same torque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The Upper arm keeps still, the forearm rotates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111458" y="3103931"/>
            <a:ext cx="6268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Drive in the same direction with same torque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The Upper arm rotates, the forearm keeps still</a:t>
            </a:r>
          </a:p>
        </p:txBody>
      </p:sp>
      <p:sp>
        <p:nvSpPr>
          <p:cNvPr id="8" name="箭头: 右 7">
            <a:extLst>
              <a:ext uri="{FF2B5EF4-FFF2-40B4-BE49-F238E27FC236}">
                <a16:creationId xmlns:a16="http://schemas.microsoft.com/office/drawing/2014/main" id="{1A9429D3-EE00-401F-A770-A6630D8A0495}"/>
              </a:ext>
            </a:extLst>
          </p:cNvPr>
          <p:cNvSpPr/>
          <p:nvPr/>
        </p:nvSpPr>
        <p:spPr>
          <a:xfrm>
            <a:off x="5915462" y="2128923"/>
            <a:ext cx="585410" cy="451594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箭头: 右 61">
            <a:extLst>
              <a:ext uri="{FF2B5EF4-FFF2-40B4-BE49-F238E27FC236}">
                <a16:creationId xmlns:a16="http://schemas.microsoft.com/office/drawing/2014/main" id="{496BD51B-179E-4938-BEC9-8B6550A8510B}"/>
              </a:ext>
            </a:extLst>
          </p:cNvPr>
          <p:cNvSpPr/>
          <p:nvPr/>
        </p:nvSpPr>
        <p:spPr>
          <a:xfrm>
            <a:off x="5946238" y="5176254"/>
            <a:ext cx="585410" cy="451594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CE851A9-FFC5-4A1E-B05E-19F27BAB632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9494" y="1056616"/>
            <a:ext cx="2324466" cy="270751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FFB6AD3-9B9A-41FE-9784-65AA2F6DFBA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9494" y="3849251"/>
            <a:ext cx="2324466" cy="281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5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3811671"/>
            <a:ext cx="3384376" cy="2271767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7855" y="1119840"/>
            <a:ext cx="4136593" cy="2862072"/>
          </a:xfrm>
          <a:prstGeom prst="rect">
            <a:avLst/>
          </a:prstGeom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32440" y="111547"/>
            <a:ext cx="510215" cy="345653"/>
          </a:xfrm>
        </p:spPr>
        <p:txBody>
          <a:bodyPr/>
          <a:lstStyle/>
          <a:p>
            <a:fld id="{5E5C58C1-0170-4620-81BE-176DBF8D61DC}" type="slidenum">
              <a:rPr lang="zh-CN" altLang="en-US" smtClean="0"/>
              <a:t>18</a:t>
            </a:fld>
            <a:endParaRPr lang="zh-CN" altLang="en-US" dirty="0"/>
          </a:p>
        </p:txBody>
      </p:sp>
      <p:cxnSp>
        <p:nvCxnSpPr>
          <p:cNvPr id="30" name="直接连接符 29"/>
          <p:cNvCxnSpPr/>
          <p:nvPr/>
        </p:nvCxnSpPr>
        <p:spPr>
          <a:xfrm>
            <a:off x="-4375" y="692696"/>
            <a:ext cx="91483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左弧形箭头 57"/>
          <p:cNvSpPr/>
          <p:nvPr/>
        </p:nvSpPr>
        <p:spPr>
          <a:xfrm>
            <a:off x="5724128" y="2084405"/>
            <a:ext cx="432048" cy="494467"/>
          </a:xfrm>
          <a:prstGeom prst="curv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4716016" y="4485839"/>
            <a:ext cx="3744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The rotational degree of freedom is manual implemented by the operator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743272" y="1580642"/>
            <a:ext cx="3596636" cy="1653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Two robotic arms are connected by the ball hinge to realize 6 DOF of the end.</a:t>
            </a:r>
          </a:p>
        </p:txBody>
      </p:sp>
      <p:sp>
        <p:nvSpPr>
          <p:cNvPr id="7" name="椭圆 6"/>
          <p:cNvSpPr/>
          <p:nvPr/>
        </p:nvSpPr>
        <p:spPr>
          <a:xfrm>
            <a:off x="5442282" y="2768405"/>
            <a:ext cx="1372576" cy="1403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9"/>
          <p:cNvSpPr txBox="1"/>
          <p:nvPr/>
        </p:nvSpPr>
        <p:spPr>
          <a:xfrm>
            <a:off x="606699" y="89901"/>
            <a:ext cx="7685828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2pPr marL="0" lvl="1" algn="ctr">
              <a:defRPr sz="3200" b="1">
                <a:solidFill>
                  <a:srgbClr val="2F5EB0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defRPr>
            </a:lvl2pPr>
          </a:lstStyle>
          <a:p>
            <a:pPr lvl="1"/>
            <a:r>
              <a:rPr lang="en-US" altLang="zh-CN" dirty="0"/>
              <a:t>End effector Design</a:t>
            </a:r>
            <a:endParaRPr lang="zh-CN" altLang="en-US" dirty="0"/>
          </a:p>
        </p:txBody>
      </p: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A160F64A-CA1C-4ACE-9DAB-7B46AA2C7E5E}"/>
              </a:ext>
            </a:extLst>
          </p:cNvPr>
          <p:cNvCxnSpPr>
            <a:cxnSpLocks/>
          </p:cNvCxnSpPr>
          <p:nvPr/>
        </p:nvCxnSpPr>
        <p:spPr>
          <a:xfrm flipH="1">
            <a:off x="4211960" y="3469925"/>
            <a:ext cx="1230323" cy="511987"/>
          </a:xfrm>
          <a:prstGeom prst="straightConnector1">
            <a:avLst/>
          </a:prstGeom>
          <a:ln w="38100"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30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FD15-FD4A-41A0-98B0-8A0E50279E3E}" type="slidenum">
              <a:rPr lang="zh-CN" altLang="en-US" smtClean="0"/>
              <a:pPr/>
              <a:t>19</a:t>
            </a:fld>
            <a:endParaRPr lang="zh-CN" altLang="en-US" dirty="0"/>
          </a:p>
        </p:txBody>
      </p:sp>
      <p:sp>
        <p:nvSpPr>
          <p:cNvPr id="3" name="圆角矩形 67">
            <a:extLst>
              <a:ext uri="{FF2B5EF4-FFF2-40B4-BE49-F238E27FC236}">
                <a16:creationId xmlns:a16="http://schemas.microsoft.com/office/drawing/2014/main" id="{C75AC30A-A415-4841-B15C-21AA6E032339}"/>
              </a:ext>
            </a:extLst>
          </p:cNvPr>
          <p:cNvSpPr/>
          <p:nvPr/>
        </p:nvSpPr>
        <p:spPr>
          <a:xfrm>
            <a:off x="179512" y="4012242"/>
            <a:ext cx="8712968" cy="2729125"/>
          </a:xfrm>
          <a:prstGeom prst="roundRect">
            <a:avLst>
              <a:gd name="adj" fmla="val 385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699" y="4215985"/>
            <a:ext cx="3441398" cy="2093335"/>
          </a:xfrm>
          <a:prstGeom prst="rect">
            <a:avLst/>
          </a:prstGeom>
        </p:spPr>
      </p:pic>
      <p:cxnSp>
        <p:nvCxnSpPr>
          <p:cNvPr id="10" name="直接箭头连接符 9"/>
          <p:cNvCxnSpPr>
            <a:cxnSpLocks/>
          </p:cNvCxnSpPr>
          <p:nvPr/>
        </p:nvCxnSpPr>
        <p:spPr>
          <a:xfrm flipV="1">
            <a:off x="1401820" y="4616165"/>
            <a:ext cx="621237" cy="191177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952" y="4220092"/>
            <a:ext cx="3317575" cy="1917564"/>
          </a:xfrm>
          <a:prstGeom prst="rect">
            <a:avLst/>
          </a:prstGeom>
        </p:spPr>
      </p:pic>
      <p:cxnSp>
        <p:nvCxnSpPr>
          <p:cNvPr id="22" name="直接箭头连接符 21"/>
          <p:cNvCxnSpPr>
            <a:cxnSpLocks/>
          </p:cNvCxnSpPr>
          <p:nvPr/>
        </p:nvCxnSpPr>
        <p:spPr>
          <a:xfrm flipH="1">
            <a:off x="6279731" y="4226593"/>
            <a:ext cx="708016" cy="188267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699" y="1268717"/>
            <a:ext cx="4623809" cy="25565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文本框 16"/>
          <p:cNvSpPr txBox="1"/>
          <p:nvPr/>
        </p:nvSpPr>
        <p:spPr>
          <a:xfrm>
            <a:off x="1677964" y="6309390"/>
            <a:ext cx="2290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Installation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835619" y="6316233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Disassembly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92576" y="1110363"/>
            <a:ext cx="2460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Installation buckle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3199351" y="3394987"/>
            <a:ext cx="2562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Disassembly buckle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230508" y="1710772"/>
            <a:ext cx="43895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Snap-in type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Easy and quick installation</a:t>
            </a:r>
            <a:r>
              <a:rPr lang="en-US" altLang="zh-CN" sz="2400" dirty="0">
                <a:solidFill>
                  <a:srgbClr val="66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E74E3E60-8DCF-4451-BBCD-0E1AA4077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4" name="Rectangle 5">
            <a:extLst>
              <a:ext uri="{FF2B5EF4-FFF2-40B4-BE49-F238E27FC236}">
                <a16:creationId xmlns:a16="http://schemas.microsoft.com/office/drawing/2014/main" id="{6BF92B00-13AF-447F-8BE3-736DD6797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C67B2E23-6A09-4E03-B36C-6D40F4315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108DEB3C-6238-4CFE-85CD-78ADE95CF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8" name="Rectangle 5">
            <a:extLst>
              <a:ext uri="{FF2B5EF4-FFF2-40B4-BE49-F238E27FC236}">
                <a16:creationId xmlns:a16="http://schemas.microsoft.com/office/drawing/2014/main" id="{7CA97501-05E4-4821-8B21-324832B37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0" name="Rectangle 8">
            <a:extLst>
              <a:ext uri="{FF2B5EF4-FFF2-40B4-BE49-F238E27FC236}">
                <a16:creationId xmlns:a16="http://schemas.microsoft.com/office/drawing/2014/main" id="{C484989D-C332-460C-88C7-2E7D8CB87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1" name="灯片编号占位符 3">
            <a:extLst>
              <a:ext uri="{FF2B5EF4-FFF2-40B4-BE49-F238E27FC236}">
                <a16:creationId xmlns:a16="http://schemas.microsoft.com/office/drawing/2014/main" id="{9D1CDB71-0CFF-4398-A2FF-D3BB2DCB4B14}"/>
              </a:ext>
            </a:extLst>
          </p:cNvPr>
          <p:cNvSpPr txBox="1">
            <a:spLocks/>
          </p:cNvSpPr>
          <p:nvPr/>
        </p:nvSpPr>
        <p:spPr>
          <a:xfrm>
            <a:off x="8532440" y="111547"/>
            <a:ext cx="510215" cy="345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5C58C1-0170-4620-81BE-176DBF8D61DC}" type="slidenum">
              <a:rPr lang="zh-CN" altLang="en-US" smtClean="0"/>
              <a:pPr/>
              <a:t>19</a:t>
            </a:fld>
            <a:endParaRPr lang="zh-CN" altLang="en-US" dirty="0"/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FF01C1E6-D9D0-4C1D-A602-B5CEB3A2C8D5}"/>
              </a:ext>
            </a:extLst>
          </p:cNvPr>
          <p:cNvCxnSpPr/>
          <p:nvPr/>
        </p:nvCxnSpPr>
        <p:spPr>
          <a:xfrm>
            <a:off x="-4375" y="692696"/>
            <a:ext cx="91483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9">
            <a:extLst>
              <a:ext uri="{FF2B5EF4-FFF2-40B4-BE49-F238E27FC236}">
                <a16:creationId xmlns:a16="http://schemas.microsoft.com/office/drawing/2014/main" id="{B658B6B6-CB9B-4990-8FD5-4DD0DDF4AD9C}"/>
              </a:ext>
            </a:extLst>
          </p:cNvPr>
          <p:cNvSpPr txBox="1"/>
          <p:nvPr/>
        </p:nvSpPr>
        <p:spPr>
          <a:xfrm>
            <a:off x="606699" y="89901"/>
            <a:ext cx="7685828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2pPr marL="0" lvl="1" algn="ctr">
              <a:defRPr sz="3200" b="1">
                <a:solidFill>
                  <a:srgbClr val="2F5EB0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defRPr>
            </a:lvl2pPr>
          </a:lstStyle>
          <a:p>
            <a:pPr lvl="1"/>
            <a:r>
              <a:rPr lang="en-US" altLang="zh-CN" dirty="0"/>
              <a:t>End effector Design</a:t>
            </a:r>
            <a:endParaRPr lang="zh-CN" altLang="en-US" dirty="0"/>
          </a:p>
        </p:txBody>
      </p:sp>
      <p:sp>
        <p:nvSpPr>
          <p:cNvPr id="15" name="箭头: 左右 14">
            <a:extLst>
              <a:ext uri="{FF2B5EF4-FFF2-40B4-BE49-F238E27FC236}">
                <a16:creationId xmlns:a16="http://schemas.microsoft.com/office/drawing/2014/main" id="{C9EC06AC-BE89-4FF9-9C03-8C6107B13D9E}"/>
              </a:ext>
            </a:extLst>
          </p:cNvPr>
          <p:cNvSpPr/>
          <p:nvPr/>
        </p:nvSpPr>
        <p:spPr>
          <a:xfrm>
            <a:off x="4048097" y="4915657"/>
            <a:ext cx="926855" cy="484632"/>
          </a:xfrm>
          <a:prstGeom prst="leftRightArrow">
            <a:avLst/>
          </a:prstGeom>
          <a:solidFill>
            <a:srgbClr val="C00000"/>
          </a:solidFill>
          <a:ln w="76200">
            <a:noFill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5766FE3E-53DF-4198-B55A-F2848D818F7D}"/>
              </a:ext>
            </a:extLst>
          </p:cNvPr>
          <p:cNvCxnSpPr>
            <a:cxnSpLocks/>
          </p:cNvCxnSpPr>
          <p:nvPr/>
        </p:nvCxnSpPr>
        <p:spPr>
          <a:xfrm>
            <a:off x="2718727" y="2993039"/>
            <a:ext cx="492580" cy="832273"/>
          </a:xfrm>
          <a:prstGeom prst="straightConnector1">
            <a:avLst/>
          </a:prstGeom>
          <a:ln>
            <a:solidFill>
              <a:srgbClr val="FF0000"/>
            </a:solidFill>
            <a:head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3A7C8CD5-8EA8-4CEF-811D-31349C20D346}"/>
              </a:ext>
            </a:extLst>
          </p:cNvPr>
          <p:cNvCxnSpPr>
            <a:cxnSpLocks/>
          </p:cNvCxnSpPr>
          <p:nvPr/>
        </p:nvCxnSpPr>
        <p:spPr>
          <a:xfrm flipH="1">
            <a:off x="3199351" y="3813118"/>
            <a:ext cx="2443038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493C8E43-51A9-4105-81A4-5B9FF21939AF}"/>
              </a:ext>
            </a:extLst>
          </p:cNvPr>
          <p:cNvCxnSpPr>
            <a:cxnSpLocks/>
          </p:cNvCxnSpPr>
          <p:nvPr/>
        </p:nvCxnSpPr>
        <p:spPr>
          <a:xfrm flipH="1" flipV="1">
            <a:off x="807779" y="1555244"/>
            <a:ext cx="490960" cy="780752"/>
          </a:xfrm>
          <a:prstGeom prst="straightConnector1">
            <a:avLst/>
          </a:prstGeom>
          <a:ln>
            <a:solidFill>
              <a:srgbClr val="FF0000"/>
            </a:solidFill>
            <a:head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93DFDF4D-2B34-42CA-A5AD-147179ECB85A}"/>
              </a:ext>
            </a:extLst>
          </p:cNvPr>
          <p:cNvCxnSpPr>
            <a:cxnSpLocks/>
          </p:cNvCxnSpPr>
          <p:nvPr/>
        </p:nvCxnSpPr>
        <p:spPr>
          <a:xfrm flipH="1">
            <a:off x="801538" y="1555244"/>
            <a:ext cx="2443038" cy="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84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/>
        </p:nvSpPr>
        <p:spPr>
          <a:xfrm rot="5400000">
            <a:off x="-1531785" y="1952773"/>
            <a:ext cx="5268244" cy="2186799"/>
          </a:xfrm>
          <a:prstGeom prst="triangle">
            <a:avLst>
              <a:gd name="adj" fmla="val 5635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椭圆 3"/>
          <p:cNvSpPr>
            <a:spLocks noChangeArrowheads="1"/>
          </p:cNvSpPr>
          <p:nvPr/>
        </p:nvSpPr>
        <p:spPr bwMode="auto">
          <a:xfrm>
            <a:off x="2377829" y="3000696"/>
            <a:ext cx="771447" cy="771525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椭圆 10"/>
          <p:cNvSpPr>
            <a:spLocks noChangeArrowheads="1"/>
          </p:cNvSpPr>
          <p:nvPr/>
        </p:nvSpPr>
        <p:spPr bwMode="auto">
          <a:xfrm>
            <a:off x="2377828" y="4671900"/>
            <a:ext cx="771447" cy="771525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Font typeface="Arial" pitchFamily="34" charset="0"/>
              <a:buNone/>
            </a:pPr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椭圆 3"/>
          <p:cNvSpPr>
            <a:spLocks noChangeArrowheads="1"/>
          </p:cNvSpPr>
          <p:nvPr/>
        </p:nvSpPr>
        <p:spPr bwMode="auto">
          <a:xfrm>
            <a:off x="2356615" y="1329492"/>
            <a:ext cx="771447" cy="771525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33491" y="0"/>
            <a:ext cx="1509148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15401" y="1412776"/>
            <a:ext cx="3562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6" name="矩形 5"/>
          <p:cNvSpPr/>
          <p:nvPr/>
        </p:nvSpPr>
        <p:spPr>
          <a:xfrm>
            <a:off x="3381667" y="3094070"/>
            <a:ext cx="4689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Design of SP-Limbs</a:t>
            </a:r>
          </a:p>
        </p:txBody>
      </p:sp>
      <p:sp>
        <p:nvSpPr>
          <p:cNvPr id="7" name="矩形 6"/>
          <p:cNvSpPr/>
          <p:nvPr/>
        </p:nvSpPr>
        <p:spPr>
          <a:xfrm>
            <a:off x="3415401" y="4734496"/>
            <a:ext cx="36915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Related Works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 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54403" y="764704"/>
            <a:ext cx="73336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CONTENTS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65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/>
        </p:nvSpPr>
        <p:spPr>
          <a:xfrm rot="5400000">
            <a:off x="-1531785" y="1952773"/>
            <a:ext cx="5268244" cy="2186799"/>
          </a:xfrm>
          <a:prstGeom prst="triangle">
            <a:avLst>
              <a:gd name="adj" fmla="val 5635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椭圆 3"/>
          <p:cNvSpPr>
            <a:spLocks noChangeArrowheads="1"/>
          </p:cNvSpPr>
          <p:nvPr/>
        </p:nvSpPr>
        <p:spPr bwMode="auto">
          <a:xfrm>
            <a:off x="2377829" y="3000696"/>
            <a:ext cx="771447" cy="771525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Font typeface="Arial" pitchFamily="34" charset="0"/>
              <a:buNone/>
            </a:pPr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椭圆 10"/>
          <p:cNvSpPr>
            <a:spLocks noChangeArrowheads="1"/>
          </p:cNvSpPr>
          <p:nvPr/>
        </p:nvSpPr>
        <p:spPr bwMode="auto">
          <a:xfrm>
            <a:off x="2377828" y="4671900"/>
            <a:ext cx="771447" cy="771525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椭圆 3"/>
          <p:cNvSpPr>
            <a:spLocks noChangeArrowheads="1"/>
          </p:cNvSpPr>
          <p:nvPr/>
        </p:nvSpPr>
        <p:spPr bwMode="auto">
          <a:xfrm>
            <a:off x="2356615" y="1329492"/>
            <a:ext cx="771447" cy="771525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33491" y="0"/>
            <a:ext cx="1509148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15401" y="1412776"/>
            <a:ext cx="3562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6" name="矩形 5"/>
          <p:cNvSpPr/>
          <p:nvPr/>
        </p:nvSpPr>
        <p:spPr>
          <a:xfrm>
            <a:off x="3381667" y="3094070"/>
            <a:ext cx="42046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Design of SP-Limbs</a:t>
            </a:r>
          </a:p>
        </p:txBody>
      </p:sp>
      <p:sp>
        <p:nvSpPr>
          <p:cNvPr id="7" name="矩形 6"/>
          <p:cNvSpPr/>
          <p:nvPr/>
        </p:nvSpPr>
        <p:spPr>
          <a:xfrm>
            <a:off x="3415401" y="4734496"/>
            <a:ext cx="36915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Related Works 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54403" y="764704"/>
            <a:ext cx="73336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CONTENTS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41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文本框 9">
            <a:extLst>
              <a:ext uri="{FF2B5EF4-FFF2-40B4-BE49-F238E27FC236}">
                <a16:creationId xmlns:a16="http://schemas.microsoft.com/office/drawing/2014/main" id="{BEC10907-08B4-41D9-AFD5-2BB7BDA3E832}"/>
              </a:ext>
            </a:extLst>
          </p:cNvPr>
          <p:cNvSpPr txBox="1"/>
          <p:nvPr/>
        </p:nvSpPr>
        <p:spPr>
          <a:xfrm>
            <a:off x="376124" y="59740"/>
            <a:ext cx="8372339" cy="544367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>
            <a:defPPr>
              <a:defRPr lang="zh-CN"/>
            </a:defPPr>
            <a:lvl2pPr marL="0" lvl="1">
              <a:defRPr sz="1600" b="1">
                <a:solidFill>
                  <a:srgbClr val="2F5E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1" algn="ctr"/>
            <a:r>
              <a:rPr lang="en-US" altLang="zh-CN" sz="3200" dirty="0">
                <a:effectLst/>
                <a:cs typeface="Times New Roman" panose="02020603050405020304" pitchFamily="18" charset="0"/>
              </a:rPr>
              <a:t>Related Works </a:t>
            </a:r>
          </a:p>
        </p:txBody>
      </p: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C9EE3805-73C3-434D-97D8-139D060B7A7B}"/>
              </a:ext>
            </a:extLst>
          </p:cNvPr>
          <p:cNvCxnSpPr/>
          <p:nvPr/>
        </p:nvCxnSpPr>
        <p:spPr>
          <a:xfrm>
            <a:off x="-4375" y="692696"/>
            <a:ext cx="91483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灯片编号占位符 10">
            <a:extLst>
              <a:ext uri="{FF2B5EF4-FFF2-40B4-BE49-F238E27FC236}">
                <a16:creationId xmlns:a16="http://schemas.microsoft.com/office/drawing/2014/main" id="{848A2F39-98D5-44E2-9A87-7FD32ED65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0432" y="116632"/>
            <a:ext cx="576064" cy="365125"/>
          </a:xfrm>
        </p:spPr>
        <p:txBody>
          <a:bodyPr/>
          <a:lstStyle/>
          <a:p>
            <a:fld id="{D93FFD15-FD4A-41A0-98B0-8A0E50279E3E}" type="slidenum">
              <a:rPr lang="zh-CN" altLang="en-US" smtClean="0"/>
              <a:t>21</a:t>
            </a:fld>
            <a:endParaRPr lang="zh-CN" altLang="en-US" dirty="0"/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ACB19DA8-9D81-407D-AB95-EB640CAE15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0530" y="2262445"/>
            <a:ext cx="1424368" cy="1782511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877AA7B6-00F3-4D46-8AD0-C7EE6DFC57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8788" y="4781689"/>
            <a:ext cx="1426110" cy="1782511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29D44DDA-353F-470E-B9CF-D329A646B87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09080" y="2309205"/>
            <a:ext cx="1194202" cy="1763726"/>
          </a:xfrm>
          <a:prstGeom prst="rect">
            <a:avLst/>
          </a:prstGeom>
        </p:spPr>
      </p:pic>
      <p:sp>
        <p:nvSpPr>
          <p:cNvPr id="47" name="圆角矩形 37">
            <a:extLst>
              <a:ext uri="{FF2B5EF4-FFF2-40B4-BE49-F238E27FC236}">
                <a16:creationId xmlns:a16="http://schemas.microsoft.com/office/drawing/2014/main" id="{35BAD39B-D2FF-4516-B9C1-3BC19D764649}"/>
              </a:ext>
            </a:extLst>
          </p:cNvPr>
          <p:cNvSpPr/>
          <p:nvPr/>
        </p:nvSpPr>
        <p:spPr>
          <a:xfrm>
            <a:off x="467668" y="1783982"/>
            <a:ext cx="2401920" cy="412550"/>
          </a:xfrm>
          <a:prstGeom prst="roundRect">
            <a:avLst>
              <a:gd name="adj" fmla="val 22126"/>
            </a:avLst>
          </a:prstGeom>
          <a:solidFill>
            <a:srgbClr val="4F81BD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>
              <a:lnSpc>
                <a:spcPct val="13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Delicate 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operation</a:t>
            </a:r>
            <a:endParaRPr lang="en-US" altLang="zh-CN" sz="16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8" name="圆角矩形 38">
            <a:extLst>
              <a:ext uri="{FF2B5EF4-FFF2-40B4-BE49-F238E27FC236}">
                <a16:creationId xmlns:a16="http://schemas.microsoft.com/office/drawing/2014/main" id="{FD2DE12D-7AA4-40B7-9010-4B58E758BEDA}"/>
              </a:ext>
            </a:extLst>
          </p:cNvPr>
          <p:cNvSpPr/>
          <p:nvPr/>
        </p:nvSpPr>
        <p:spPr>
          <a:xfrm>
            <a:off x="6863965" y="4288375"/>
            <a:ext cx="2126303" cy="410688"/>
          </a:xfrm>
          <a:prstGeom prst="roundRect">
            <a:avLst>
              <a:gd name="adj" fmla="val 26899"/>
            </a:avLst>
          </a:prstGeom>
          <a:solidFill>
            <a:srgbClr val="4F81BD"/>
          </a:solidFill>
          <a:ln w="190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Smooth operation</a:t>
            </a:r>
            <a:endParaRPr lang="zh-CN" altLang="en-US" sz="16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圆角矩形 39">
            <a:extLst>
              <a:ext uri="{FF2B5EF4-FFF2-40B4-BE49-F238E27FC236}">
                <a16:creationId xmlns:a16="http://schemas.microsoft.com/office/drawing/2014/main" id="{46CA6348-8B24-46C6-A54C-2084AF9FF840}"/>
              </a:ext>
            </a:extLst>
          </p:cNvPr>
          <p:cNvSpPr/>
          <p:nvPr/>
        </p:nvSpPr>
        <p:spPr>
          <a:xfrm>
            <a:off x="428788" y="4271690"/>
            <a:ext cx="2447879" cy="434431"/>
          </a:xfrm>
          <a:prstGeom prst="roundRect">
            <a:avLst>
              <a:gd name="adj" fmla="val 27215"/>
            </a:avLst>
          </a:prstGeom>
          <a:solidFill>
            <a:srgbClr val="4F81BD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Support operation</a:t>
            </a:r>
            <a:endParaRPr lang="zh-CN" altLang="en-US" sz="16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0" name="圆角矩形 40">
            <a:extLst>
              <a:ext uri="{FF2B5EF4-FFF2-40B4-BE49-F238E27FC236}">
                <a16:creationId xmlns:a16="http://schemas.microsoft.com/office/drawing/2014/main" id="{9BC9C563-7B54-4C36-B7E5-22E9E818B83A}"/>
              </a:ext>
            </a:extLst>
          </p:cNvPr>
          <p:cNvSpPr/>
          <p:nvPr/>
        </p:nvSpPr>
        <p:spPr>
          <a:xfrm>
            <a:off x="4786604" y="1791277"/>
            <a:ext cx="2341625" cy="394750"/>
          </a:xfrm>
          <a:prstGeom prst="roundRect">
            <a:avLst>
              <a:gd name="adj" fmla="val 25192"/>
            </a:avLst>
          </a:prstGeom>
          <a:solidFill>
            <a:srgbClr val="4F81BD"/>
          </a:solidFill>
          <a:ln w="190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 eaLnBrk="0" hangingPunct="0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Load operation</a:t>
            </a:r>
            <a:endParaRPr lang="zh-CN" altLang="en-US" sz="16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268405B9-5967-4833-B3F8-7CAE330202F5}"/>
              </a:ext>
            </a:extLst>
          </p:cNvPr>
          <p:cNvSpPr txBox="1"/>
          <p:nvPr/>
        </p:nvSpPr>
        <p:spPr>
          <a:xfrm>
            <a:off x="225740" y="836712"/>
            <a:ext cx="8764528" cy="807433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The parallel, series, modular and soft supernumerary limb robots have been developed independently.</a:t>
            </a:r>
          </a:p>
        </p:txBody>
      </p:sp>
      <p:sp>
        <p:nvSpPr>
          <p:cNvPr id="52" name="圆角矩形 26">
            <a:extLst>
              <a:ext uri="{FF2B5EF4-FFF2-40B4-BE49-F238E27FC236}">
                <a16:creationId xmlns:a16="http://schemas.microsoft.com/office/drawing/2014/main" id="{7FC948AC-A685-4681-9375-92F9C73A369F}"/>
              </a:ext>
            </a:extLst>
          </p:cNvPr>
          <p:cNvSpPr/>
          <p:nvPr/>
        </p:nvSpPr>
        <p:spPr>
          <a:xfrm>
            <a:off x="4229947" y="4275918"/>
            <a:ext cx="2214261" cy="419025"/>
          </a:xfrm>
          <a:prstGeom prst="roundRect">
            <a:avLst>
              <a:gd name="adj" fmla="val 26168"/>
            </a:avLst>
          </a:prstGeom>
          <a:solidFill>
            <a:srgbClr val="4F81BD"/>
          </a:solidFill>
          <a:ln w="190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Aided operation</a:t>
            </a: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391D3B31-18E5-42BD-AE16-36FCA5BCA9C2}"/>
              </a:ext>
            </a:extLst>
          </p:cNvPr>
          <p:cNvSpPr/>
          <p:nvPr/>
        </p:nvSpPr>
        <p:spPr bwMode="auto">
          <a:xfrm>
            <a:off x="179513" y="1783982"/>
            <a:ext cx="4202244" cy="2361282"/>
          </a:xfrm>
          <a:prstGeom prst="rect">
            <a:avLst/>
          </a:prstGeom>
          <a:noFill/>
          <a:ln w="19050">
            <a:solidFill>
              <a:srgbClr val="0066CC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anose="05000000000000000000" pitchFamily="2" charset="2"/>
              <a:buNone/>
            </a:pPr>
            <a:endParaRPr kumimoji="1" lang="zh-CN" altLang="en-US" sz="1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308035EF-9E26-48AD-876A-D6A2B2EA5CC1}"/>
              </a:ext>
            </a:extLst>
          </p:cNvPr>
          <p:cNvSpPr/>
          <p:nvPr/>
        </p:nvSpPr>
        <p:spPr bwMode="auto">
          <a:xfrm>
            <a:off x="194778" y="4253536"/>
            <a:ext cx="3625908" cy="2412008"/>
          </a:xfrm>
          <a:prstGeom prst="rect">
            <a:avLst/>
          </a:prstGeom>
          <a:noFill/>
          <a:ln w="19050">
            <a:solidFill>
              <a:srgbClr val="0066CC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anose="05000000000000000000" pitchFamily="2" charset="2"/>
              <a:buNone/>
            </a:pPr>
            <a:endParaRPr kumimoji="1" lang="zh-CN" altLang="en-US" sz="1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5F0436DD-48F4-458F-8776-ACAEC7B6F154}"/>
              </a:ext>
            </a:extLst>
          </p:cNvPr>
          <p:cNvSpPr/>
          <p:nvPr/>
        </p:nvSpPr>
        <p:spPr bwMode="auto">
          <a:xfrm>
            <a:off x="4525772" y="1778060"/>
            <a:ext cx="4464496" cy="2367204"/>
          </a:xfrm>
          <a:prstGeom prst="rect">
            <a:avLst/>
          </a:prstGeom>
          <a:noFill/>
          <a:ln w="19050">
            <a:solidFill>
              <a:srgbClr val="0066CC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anose="05000000000000000000" pitchFamily="2" charset="2"/>
              <a:buNone/>
            </a:pPr>
            <a:endParaRPr kumimoji="1" lang="zh-CN" altLang="en-US" sz="1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B7081BB9-FA60-4FCB-AE72-97331DBC4720}"/>
              </a:ext>
            </a:extLst>
          </p:cNvPr>
          <p:cNvSpPr/>
          <p:nvPr/>
        </p:nvSpPr>
        <p:spPr bwMode="auto">
          <a:xfrm>
            <a:off x="3949707" y="4253536"/>
            <a:ext cx="2494501" cy="2409464"/>
          </a:xfrm>
          <a:prstGeom prst="rect">
            <a:avLst/>
          </a:prstGeom>
          <a:noFill/>
          <a:ln w="19050">
            <a:solidFill>
              <a:srgbClr val="0066CC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anose="05000000000000000000" pitchFamily="2" charset="2"/>
              <a:buNone/>
            </a:pPr>
            <a:endParaRPr kumimoji="1" lang="zh-CN" altLang="en-US" sz="1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72F42667-D6F6-48F5-AAF3-647CD7F9A3B9}"/>
              </a:ext>
            </a:extLst>
          </p:cNvPr>
          <p:cNvSpPr/>
          <p:nvPr/>
        </p:nvSpPr>
        <p:spPr bwMode="auto">
          <a:xfrm>
            <a:off x="6592940" y="4253536"/>
            <a:ext cx="2397328" cy="2409464"/>
          </a:xfrm>
          <a:prstGeom prst="rect">
            <a:avLst/>
          </a:prstGeom>
          <a:noFill/>
          <a:ln w="19050">
            <a:solidFill>
              <a:srgbClr val="0066CC"/>
            </a:solidFill>
            <a:prstDash val="sysDot"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anose="05000000000000000000" pitchFamily="2" charset="2"/>
              <a:buNone/>
            </a:pPr>
            <a:endParaRPr kumimoji="1" lang="zh-CN" altLang="en-US" sz="1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7BEF9F27-D596-4221-B0DB-C8070F6CA656}"/>
              </a:ext>
            </a:extLst>
          </p:cNvPr>
          <p:cNvSpPr/>
          <p:nvPr/>
        </p:nvSpPr>
        <p:spPr>
          <a:xfrm>
            <a:off x="179512" y="1778060"/>
            <a:ext cx="404848" cy="398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E1E57444-C88A-463A-B49D-47BFF4CBA527}"/>
              </a:ext>
            </a:extLst>
          </p:cNvPr>
          <p:cNvSpPr/>
          <p:nvPr/>
        </p:nvSpPr>
        <p:spPr>
          <a:xfrm>
            <a:off x="179512" y="4254945"/>
            <a:ext cx="404848" cy="42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F631DCDF-1DA5-4F55-8EF2-A8296E55D4E1}"/>
              </a:ext>
            </a:extLst>
          </p:cNvPr>
          <p:cNvSpPr/>
          <p:nvPr/>
        </p:nvSpPr>
        <p:spPr>
          <a:xfrm>
            <a:off x="3976970" y="4271690"/>
            <a:ext cx="404848" cy="418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:a16="http://schemas.microsoft.com/office/drawing/2014/main" id="{FF38413C-696D-4EC7-A842-16CE95133DD6}"/>
              </a:ext>
            </a:extLst>
          </p:cNvPr>
          <p:cNvSpPr/>
          <p:nvPr/>
        </p:nvSpPr>
        <p:spPr>
          <a:xfrm>
            <a:off x="6592941" y="4271690"/>
            <a:ext cx="404848" cy="418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BA3DE2BE-2110-4AD3-9C97-AD877AFC6041}"/>
              </a:ext>
            </a:extLst>
          </p:cNvPr>
          <p:cNvSpPr/>
          <p:nvPr/>
        </p:nvSpPr>
        <p:spPr>
          <a:xfrm>
            <a:off x="4527316" y="1776635"/>
            <a:ext cx="404848" cy="400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3" name="图片 62">
            <a:extLst>
              <a:ext uri="{FF2B5EF4-FFF2-40B4-BE49-F238E27FC236}">
                <a16:creationId xmlns:a16="http://schemas.microsoft.com/office/drawing/2014/main" id="{420C9020-428A-42FF-91CC-98C67D71F57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1776" y="2260716"/>
            <a:ext cx="2253956" cy="1798534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E92134BB-DB56-428D-8FF7-452F66154AD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37939" y="2306346"/>
            <a:ext cx="2834091" cy="1735751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C46BAE2B-EE31-46D5-8B99-2D9CC449A1F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4499" y="4777920"/>
            <a:ext cx="1871820" cy="1783701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1E4A787F-BCF5-4475-B166-5CB7D1882C5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39859" y="4780832"/>
            <a:ext cx="2214261" cy="1780789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:a16="http://schemas.microsoft.com/office/drawing/2014/main" id="{7C173918-5C01-4DB4-B0BA-04F2F75C25D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1469" y="4777920"/>
            <a:ext cx="1730767" cy="178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37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FD15-FD4A-41A0-98B0-8A0E50279E3E}" type="slidenum">
              <a:rPr lang="zh-CN" altLang="en-US" smtClean="0"/>
              <a:pPr/>
              <a:t>22</a:t>
            </a:fld>
            <a:endParaRPr lang="zh-CN" altLang="en-US" dirty="0"/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2828" y="2208132"/>
            <a:ext cx="1804100" cy="2192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直接连接符 13"/>
          <p:cNvCxnSpPr/>
          <p:nvPr/>
        </p:nvCxnSpPr>
        <p:spPr>
          <a:xfrm>
            <a:off x="-4375" y="692696"/>
            <a:ext cx="91483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灯片编号占位符 10"/>
          <p:cNvSpPr txBox="1">
            <a:spLocks/>
          </p:cNvSpPr>
          <p:nvPr/>
        </p:nvSpPr>
        <p:spPr>
          <a:xfrm>
            <a:off x="8460432" y="116632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3FFD15-FD4A-41A0-98B0-8A0E50279E3E}" type="slidenum">
              <a:rPr lang="zh-CN" altLang="en-US" smtClean="0"/>
              <a:pPr/>
              <a:t>22</a:t>
            </a:fld>
            <a:endParaRPr lang="zh-CN" altLang="en-US" dirty="0"/>
          </a:p>
        </p:txBody>
      </p:sp>
      <p:cxnSp>
        <p:nvCxnSpPr>
          <p:cNvPr id="23" name="直接连接符 22"/>
          <p:cNvCxnSpPr/>
          <p:nvPr/>
        </p:nvCxnSpPr>
        <p:spPr>
          <a:xfrm>
            <a:off x="-4375" y="692696"/>
            <a:ext cx="91483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376124" y="778080"/>
            <a:ext cx="8313914" cy="1032884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We have independently developed various wearable exoskeleton robots for emergency rescue, industrial manufacture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outdoor activities and rehabilitation.</a:t>
            </a:r>
          </a:p>
        </p:txBody>
      </p:sp>
      <p:sp>
        <p:nvSpPr>
          <p:cNvPr id="44" name="圆角矩形 43"/>
          <p:cNvSpPr/>
          <p:nvPr/>
        </p:nvSpPr>
        <p:spPr>
          <a:xfrm>
            <a:off x="179512" y="1772816"/>
            <a:ext cx="3562941" cy="48961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l"/>
            </a:pP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Emergency rescue</a:t>
            </a:r>
          </a:p>
        </p:txBody>
      </p:sp>
      <p:pic>
        <p:nvPicPr>
          <p:cNvPr id="25" name="图片 7">
            <a:extLst>
              <a:ext uri="{FF2B5EF4-FFF2-40B4-BE49-F238E27FC236}">
                <a16:creationId xmlns:a16="http://schemas.microsoft.com/office/drawing/2014/main" id="{711D9242-96C1-4495-971E-C13FB5344C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3304" y="2208131"/>
            <a:ext cx="1709279" cy="21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本框 9">
            <a:extLst>
              <a:ext uri="{FF2B5EF4-FFF2-40B4-BE49-F238E27FC236}">
                <a16:creationId xmlns:a16="http://schemas.microsoft.com/office/drawing/2014/main" id="{D0F54BC7-F4BE-4C0A-819F-4140952AC0F3}"/>
              </a:ext>
            </a:extLst>
          </p:cNvPr>
          <p:cNvSpPr txBox="1"/>
          <p:nvPr/>
        </p:nvSpPr>
        <p:spPr>
          <a:xfrm>
            <a:off x="376124" y="59740"/>
            <a:ext cx="8372339" cy="544367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>
            <a:defPPr>
              <a:defRPr lang="zh-CN"/>
            </a:defPPr>
            <a:lvl2pPr marL="0" lvl="1">
              <a:defRPr sz="1600" b="1">
                <a:solidFill>
                  <a:srgbClr val="2F5E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1" algn="ctr"/>
            <a:r>
              <a:rPr lang="en-US" altLang="zh-CN" sz="3200" dirty="0">
                <a:effectLst/>
                <a:cs typeface="Times New Roman" panose="02020603050405020304" pitchFamily="18" charset="0"/>
              </a:rPr>
              <a:t>Related Works </a:t>
            </a:r>
          </a:p>
        </p:txBody>
      </p:sp>
      <p:sp>
        <p:nvSpPr>
          <p:cNvPr id="17" name="圆角矩形 43">
            <a:extLst>
              <a:ext uri="{FF2B5EF4-FFF2-40B4-BE49-F238E27FC236}">
                <a16:creationId xmlns:a16="http://schemas.microsoft.com/office/drawing/2014/main" id="{F99961FC-5AED-4084-8443-B06C0255FE7A}"/>
              </a:ext>
            </a:extLst>
          </p:cNvPr>
          <p:cNvSpPr/>
          <p:nvPr/>
        </p:nvSpPr>
        <p:spPr>
          <a:xfrm>
            <a:off x="4788024" y="1774467"/>
            <a:ext cx="3672408" cy="48961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Outdoor activities</a:t>
            </a:r>
          </a:p>
        </p:txBody>
      </p:sp>
      <p:sp>
        <p:nvSpPr>
          <p:cNvPr id="20" name="圆角矩形 43">
            <a:extLst>
              <a:ext uri="{FF2B5EF4-FFF2-40B4-BE49-F238E27FC236}">
                <a16:creationId xmlns:a16="http://schemas.microsoft.com/office/drawing/2014/main" id="{B8522958-3C2F-41D2-91E6-B9AAE2038CB0}"/>
              </a:ext>
            </a:extLst>
          </p:cNvPr>
          <p:cNvSpPr/>
          <p:nvPr/>
        </p:nvSpPr>
        <p:spPr>
          <a:xfrm>
            <a:off x="509579" y="4447532"/>
            <a:ext cx="4392488" cy="48961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Industrial manufacture </a:t>
            </a: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9DFF32C5-7560-4C8F-99D1-8FDD280ED3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64009" y="4877687"/>
            <a:ext cx="1298574" cy="1897461"/>
          </a:xfrm>
          <a:prstGeom prst="rect">
            <a:avLst/>
          </a:prstGeom>
        </p:spPr>
      </p:pic>
      <p:sp>
        <p:nvSpPr>
          <p:cNvPr id="32" name="圆角矩形 43">
            <a:extLst>
              <a:ext uri="{FF2B5EF4-FFF2-40B4-BE49-F238E27FC236}">
                <a16:creationId xmlns:a16="http://schemas.microsoft.com/office/drawing/2014/main" id="{4581799F-6234-4318-BA1B-F7B301DE2AB3}"/>
              </a:ext>
            </a:extLst>
          </p:cNvPr>
          <p:cNvSpPr/>
          <p:nvPr/>
        </p:nvSpPr>
        <p:spPr>
          <a:xfrm>
            <a:off x="4788024" y="4424844"/>
            <a:ext cx="3960439" cy="48961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Rehabilitation</a:t>
            </a: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D9713056-61B2-4D15-9875-FC60F5CBEE8F}"/>
              </a:ext>
            </a:extLst>
          </p:cNvPr>
          <p:cNvPicPr>
            <a:picLocks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14243" y="4851333"/>
            <a:ext cx="1502976" cy="1879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C:\Users\Administrator\Desktop\外骨骼\QQ图片20150807143122.jpg">
            <a:extLst>
              <a:ext uri="{FF2B5EF4-FFF2-40B4-BE49-F238E27FC236}">
                <a16:creationId xmlns:a16="http://schemas.microsoft.com/office/drawing/2014/main" id="{CC13D6BD-5D91-448B-8068-4FBB763803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09122" y="5804696"/>
            <a:ext cx="2146762" cy="92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8BC1327B-1D58-4D70-A2F3-4B906DBEE96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7220" y="4851331"/>
            <a:ext cx="2136267" cy="951445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E7704847-4E1D-4791-A676-97CE6892311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828" y="4877716"/>
            <a:ext cx="1132930" cy="1897433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2DC7C86D-075B-4558-9F04-0132908F155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9435" y="4857585"/>
            <a:ext cx="1132930" cy="191756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6090ED5-B63A-486B-A676-252D02C13F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14243" y="2206784"/>
            <a:ext cx="1241267" cy="21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14">
            <a:extLst>
              <a:ext uri="{FF2B5EF4-FFF2-40B4-BE49-F238E27FC236}">
                <a16:creationId xmlns:a16="http://schemas.microsoft.com/office/drawing/2014/main" id="{C2FCD20B-2E82-4732-9AB2-00C3F6B6A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7414" y="2206784"/>
            <a:ext cx="1241267" cy="21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图片 20">
            <a:extLst>
              <a:ext uri="{FF2B5EF4-FFF2-40B4-BE49-F238E27FC236}">
                <a16:creationId xmlns:a16="http://schemas.microsoft.com/office/drawing/2014/main" id="{E165D44D-A2C7-48D8-9463-855D4C791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4344" y="2204864"/>
            <a:ext cx="1192773" cy="21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28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916832"/>
            <a:ext cx="9144001" cy="2880319"/>
          </a:xfrm>
          <a:prstGeom prst="rect">
            <a:avLst/>
          </a:prstGeom>
          <a:solidFill>
            <a:srgbClr val="2F5EB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文本框 9"/>
          <p:cNvSpPr txBox="1"/>
          <p:nvPr/>
        </p:nvSpPr>
        <p:spPr>
          <a:xfrm>
            <a:off x="251520" y="2348880"/>
            <a:ext cx="8640960" cy="2813578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/>
          <a:p>
            <a:pPr marL="0" lvl="1" algn="ctr">
              <a:lnSpc>
                <a:spcPct val="150000"/>
              </a:lnSpc>
            </a:pPr>
            <a:r>
              <a:rPr lang="en-US" altLang="zh-CN" sz="7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Thanks</a:t>
            </a:r>
          </a:p>
          <a:p>
            <a:pPr marL="0" lvl="1" algn="ctr">
              <a:lnSpc>
                <a:spcPct val="150000"/>
              </a:lnSpc>
            </a:pPr>
            <a:endParaRPr lang="zh-CN" altLang="en-US" sz="5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FD15-FD4A-41A0-98B0-8A0E50279E3E}" type="slidenum">
              <a:rPr lang="zh-CN" altLang="en-US" smtClean="0"/>
              <a:pPr/>
              <a:t>23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0790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9">
            <a:extLst>
              <a:ext uri="{FF2B5EF4-FFF2-40B4-BE49-F238E27FC236}">
                <a16:creationId xmlns:a16="http://schemas.microsoft.com/office/drawing/2014/main" id="{79D87A7E-5518-4626-9B46-550D0897C877}"/>
              </a:ext>
            </a:extLst>
          </p:cNvPr>
          <p:cNvSpPr txBox="1"/>
          <p:nvPr/>
        </p:nvSpPr>
        <p:spPr>
          <a:xfrm>
            <a:off x="1547664" y="116632"/>
            <a:ext cx="6120680" cy="544367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>
            <a:defPPr>
              <a:defRPr lang="zh-CN"/>
            </a:defPPr>
            <a:lvl2pPr marL="0" lvl="1">
              <a:defRPr sz="1600" b="1">
                <a:solidFill>
                  <a:srgbClr val="2F5E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1" algn="ctr"/>
            <a:r>
              <a:rPr lang="en-US" altLang="zh-CN" sz="3200" dirty="0">
                <a:effectLst/>
                <a:cs typeface="Times New Roman" panose="02020603050405020304" pitchFamily="18" charset="0"/>
              </a:rPr>
              <a:t>Curriculum Vitae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17131927-8BB0-4354-80F2-587600F019EE}"/>
              </a:ext>
            </a:extLst>
          </p:cNvPr>
          <p:cNvCxnSpPr/>
          <p:nvPr/>
        </p:nvCxnSpPr>
        <p:spPr>
          <a:xfrm>
            <a:off x="-4375" y="717529"/>
            <a:ext cx="91483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灯片编号占位符 23">
            <a:extLst>
              <a:ext uri="{FF2B5EF4-FFF2-40B4-BE49-F238E27FC236}">
                <a16:creationId xmlns:a16="http://schemas.microsoft.com/office/drawing/2014/main" id="{B92EB9C2-65A8-4593-8073-E9C6C5715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0432" y="116632"/>
            <a:ext cx="576064" cy="365125"/>
          </a:xfrm>
        </p:spPr>
        <p:txBody>
          <a:bodyPr/>
          <a:lstStyle/>
          <a:p>
            <a:fld id="{D93FFD15-FD4A-41A0-98B0-8A0E50279E3E}" type="slidenum">
              <a:rPr lang="zh-CN" altLang="en-US" smtClean="0"/>
              <a:t>3</a:t>
            </a:fld>
            <a:endParaRPr lang="zh-CN" altLang="en-US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DA020132-1A2A-4A18-BBDA-A5E8865938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568" y="794911"/>
            <a:ext cx="1284447" cy="1583558"/>
          </a:xfrm>
          <a:prstGeom prst="rect">
            <a:avLst/>
          </a:prstGeom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2B288BBC-3A3A-465C-AD46-1E006B0D0912}"/>
              </a:ext>
            </a:extLst>
          </p:cNvPr>
          <p:cNvSpPr/>
          <p:nvPr/>
        </p:nvSpPr>
        <p:spPr>
          <a:xfrm>
            <a:off x="611560" y="2492898"/>
            <a:ext cx="8136904" cy="10801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Education</a:t>
            </a:r>
            <a:r>
              <a:rPr lang="zh-CN" altLang="en-US" sz="2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en-US" altLang="zh-CN" sz="20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1600" b="1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Ph.D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	Mechanical Engineering	Harbin Institute of Technology	2004 S.M. 	Mechanical Engineering	Harbin Institute of Technology	2000</a:t>
            </a:r>
          </a:p>
          <a:p>
            <a:pPr>
              <a:lnSpc>
                <a:spcPct val="110000"/>
              </a:lnSpc>
            </a:pP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B.S. 	Mechanical Engineering	Harbin Institute of Technology	1998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4547107B-0A1F-4695-B3E0-3ED885ED8C9E}"/>
              </a:ext>
            </a:extLst>
          </p:cNvPr>
          <p:cNvSpPr/>
          <p:nvPr/>
        </p:nvSpPr>
        <p:spPr>
          <a:xfrm>
            <a:off x="422539" y="5470671"/>
            <a:ext cx="8266114" cy="133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96850">
              <a:lnSpc>
                <a:spcPct val="130000"/>
              </a:lnSpc>
            </a:pPr>
            <a:r>
              <a:rPr lang="en-US" altLang="zh-CN" sz="2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Honors and Awards</a:t>
            </a:r>
            <a:r>
              <a:rPr lang="zh-CN" altLang="en-US" sz="2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</a:p>
          <a:p>
            <a:pPr marL="539750" indent="-342900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Gold Award,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China Excellent Industrial Design (CEID)                           2018             </a:t>
            </a:r>
          </a:p>
          <a:p>
            <a:pPr marL="539750" indent="-342900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Best Paper Award, International Conference on BIC-TA                        2017</a:t>
            </a:r>
          </a:p>
          <a:p>
            <a:pPr marL="539750" indent="-342900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Four Provincial or Ministerial Awards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；                                        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2014-2018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</a:t>
            </a:r>
            <a:endParaRPr lang="en-US" altLang="zh-CN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8">
            <a:extLst>
              <a:ext uri="{FF2B5EF4-FFF2-40B4-BE49-F238E27FC236}">
                <a16:creationId xmlns:a16="http://schemas.microsoft.com/office/drawing/2014/main" id="{8E4456AB-F4DA-4BC2-B3B3-52E248F1C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728" y="759949"/>
            <a:ext cx="6475681" cy="161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400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Yanhe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Zhu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Professor of Mechanical Engineering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Vice Director of State Key Laboratory of Robotics and System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Harbin Institute of Technology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yhzhu@hit.edu.cn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212704F0-4E90-45A7-9C7D-410FAC23E25A}"/>
              </a:ext>
            </a:extLst>
          </p:cNvPr>
          <p:cNvSpPr/>
          <p:nvPr/>
        </p:nvSpPr>
        <p:spPr>
          <a:xfrm>
            <a:off x="422539" y="3861048"/>
            <a:ext cx="8266114" cy="1727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96850">
              <a:lnSpc>
                <a:spcPct val="110000"/>
              </a:lnSpc>
            </a:pPr>
            <a:r>
              <a:rPr lang="en-US" altLang="zh-CN" sz="2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Selected Professional Service</a:t>
            </a:r>
            <a:r>
              <a:rPr lang="zh-CN" altLang="en-US" sz="20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en-US" altLang="zh-CN" sz="20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539750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Advisory Board, National Key R&amp;D Program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；                                      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2018 </a:t>
            </a:r>
          </a:p>
          <a:p>
            <a:pPr marL="539750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Chair, Organizational Committee of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China Robot Academic                 2018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en-US" altLang="zh-CN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196850">
              <a:lnSpc>
                <a:spcPct val="110000"/>
              </a:lnSpc>
            </a:pP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Annual Conference; </a:t>
            </a:r>
          </a:p>
          <a:p>
            <a:pPr marL="539750" indent="-34290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Advisory Board, Theme Argumentation Group of Innovation              2017</a:t>
            </a:r>
          </a:p>
          <a:p>
            <a:pPr marL="196850">
              <a:lnSpc>
                <a:spcPct val="110000"/>
              </a:lnSpc>
            </a:pP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Special Zone of Science and Technology Committee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endParaRPr lang="en-US" altLang="zh-CN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482600" indent="-285750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Advisory Board, National Natural Science Foundation of China </a:t>
            </a: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；      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2016</a:t>
            </a:r>
          </a:p>
          <a:p>
            <a:pPr marL="196850">
              <a:lnSpc>
                <a:spcPct val="110000"/>
              </a:lnSpc>
            </a:pPr>
            <a:endParaRPr lang="en-US" altLang="zh-CN" sz="16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61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灯片编号占位符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FFD15-FD4A-41A0-98B0-8A0E50279E3E}" type="slidenum">
              <a:rPr lang="zh-CN" altLang="en-US" smtClean="0"/>
              <a:t>4</a:t>
            </a:fld>
            <a:endParaRPr lang="zh-CN" altLang="en-US" dirty="0"/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0DD733E8-8D08-4D5F-8A8E-09BAC190C74D}"/>
              </a:ext>
            </a:extLst>
          </p:cNvPr>
          <p:cNvCxnSpPr/>
          <p:nvPr/>
        </p:nvCxnSpPr>
        <p:spPr>
          <a:xfrm>
            <a:off x="-4375" y="717529"/>
            <a:ext cx="91483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>
            <a:extLst>
              <a:ext uri="{FF2B5EF4-FFF2-40B4-BE49-F238E27FC236}">
                <a16:creationId xmlns:a16="http://schemas.microsoft.com/office/drawing/2014/main" id="{1B57C85B-89AA-4DB7-94B7-D0B7BF330B5C}"/>
              </a:ext>
            </a:extLst>
          </p:cNvPr>
          <p:cNvSpPr/>
          <p:nvPr/>
        </p:nvSpPr>
        <p:spPr>
          <a:xfrm>
            <a:off x="408992" y="923937"/>
            <a:ext cx="8267464" cy="115067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anchor="ctr"/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National Center for Robotics Innovation</a:t>
            </a: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State Key Laboratory of Robotics and System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AD8E583-E022-4132-AB59-E399EAED49BC}"/>
              </a:ext>
            </a:extLst>
          </p:cNvPr>
          <p:cNvSpPr txBox="1"/>
          <p:nvPr/>
        </p:nvSpPr>
        <p:spPr>
          <a:xfrm>
            <a:off x="2038985" y="92075"/>
            <a:ext cx="5088255" cy="542925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>
            <a:defPPr>
              <a:defRPr lang="zh-CN"/>
            </a:defPPr>
            <a:lvl2pPr marL="0" lvl="1">
              <a:defRPr sz="1600" b="1">
                <a:solidFill>
                  <a:srgbClr val="2F5E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1" algn="ctr"/>
            <a:r>
              <a:rPr lang="en-US" altLang="zh-CN" sz="3200" dirty="0">
                <a:effectLst/>
                <a:cs typeface="Times New Roman" panose="02020603050405020304" pitchFamily="18" charset="0"/>
              </a:rPr>
              <a:t>Laboratory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F5E6D07-ABDA-49E1-AD3C-673856E8C0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992" y="2369097"/>
            <a:ext cx="5433766" cy="377137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8EE55FF-0733-4819-B40A-517A4C2285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0152" y="2369097"/>
            <a:ext cx="2736304" cy="18358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9A72B1C-52DD-4FE2-A4C5-F7C68A6E40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0152" y="4290379"/>
            <a:ext cx="2736304" cy="184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52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/>
          <p:cNvSpPr/>
          <p:nvPr/>
        </p:nvSpPr>
        <p:spPr>
          <a:xfrm rot="5400000">
            <a:off x="-1531785" y="1952773"/>
            <a:ext cx="5268244" cy="2186799"/>
          </a:xfrm>
          <a:prstGeom prst="triangle">
            <a:avLst>
              <a:gd name="adj" fmla="val 5635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椭圆 3"/>
          <p:cNvSpPr>
            <a:spLocks noChangeArrowheads="1"/>
          </p:cNvSpPr>
          <p:nvPr/>
        </p:nvSpPr>
        <p:spPr bwMode="auto">
          <a:xfrm>
            <a:off x="2377829" y="3000696"/>
            <a:ext cx="771447" cy="771525"/>
          </a:xfrm>
          <a:prstGeom prst="ellipse">
            <a:avLst/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椭圆 10"/>
          <p:cNvSpPr>
            <a:spLocks noChangeArrowheads="1"/>
          </p:cNvSpPr>
          <p:nvPr/>
        </p:nvSpPr>
        <p:spPr bwMode="auto">
          <a:xfrm>
            <a:off x="2377828" y="4671900"/>
            <a:ext cx="771447" cy="771525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Font typeface="Arial" pitchFamily="34" charset="0"/>
              <a:buNone/>
            </a:pPr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椭圆 3"/>
          <p:cNvSpPr>
            <a:spLocks noChangeArrowheads="1"/>
          </p:cNvSpPr>
          <p:nvPr/>
        </p:nvSpPr>
        <p:spPr bwMode="auto">
          <a:xfrm>
            <a:off x="2356615" y="1329492"/>
            <a:ext cx="771447" cy="771525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33491" y="0"/>
            <a:ext cx="1509148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15401" y="1412776"/>
            <a:ext cx="3562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6" name="矩形 5"/>
          <p:cNvSpPr/>
          <p:nvPr/>
        </p:nvSpPr>
        <p:spPr>
          <a:xfrm>
            <a:off x="3381667" y="3094070"/>
            <a:ext cx="4689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Design of SP-Limbs</a:t>
            </a:r>
          </a:p>
        </p:txBody>
      </p:sp>
      <p:sp>
        <p:nvSpPr>
          <p:cNvPr id="7" name="矩形 6"/>
          <p:cNvSpPr/>
          <p:nvPr/>
        </p:nvSpPr>
        <p:spPr>
          <a:xfrm>
            <a:off x="3415401" y="4734496"/>
            <a:ext cx="36915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Related Works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 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54403" y="764704"/>
            <a:ext cx="73336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CONTENTS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73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4448" y="111547"/>
            <a:ext cx="438207" cy="365125"/>
          </a:xfrm>
        </p:spPr>
        <p:txBody>
          <a:bodyPr/>
          <a:lstStyle/>
          <a:p>
            <a:fld id="{5E5C58C1-0170-4620-81BE-176DBF8D61DC}" type="slidenum">
              <a:rPr lang="zh-CN" altLang="en-US" smtClean="0"/>
              <a:t>6</a:t>
            </a:fld>
            <a:endParaRPr lang="zh-CN" altLang="en-US" dirty="0"/>
          </a:p>
        </p:txBody>
      </p:sp>
      <p:cxnSp>
        <p:nvCxnSpPr>
          <p:cNvPr id="51" name="直接连接符 50"/>
          <p:cNvCxnSpPr/>
          <p:nvPr/>
        </p:nvCxnSpPr>
        <p:spPr>
          <a:xfrm>
            <a:off x="-4375" y="764704"/>
            <a:ext cx="91483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9">
            <a:extLst>
              <a:ext uri="{FF2B5EF4-FFF2-40B4-BE49-F238E27FC236}">
                <a16:creationId xmlns:a16="http://schemas.microsoft.com/office/drawing/2014/main" id="{837AFA95-1E53-402E-A511-F290D9A82119}"/>
              </a:ext>
            </a:extLst>
          </p:cNvPr>
          <p:cNvSpPr txBox="1"/>
          <p:nvPr/>
        </p:nvSpPr>
        <p:spPr>
          <a:xfrm>
            <a:off x="2627784" y="110168"/>
            <a:ext cx="3568655" cy="544367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>
            <a:defPPr>
              <a:defRPr lang="zh-CN"/>
            </a:defPPr>
            <a:lvl2pPr marL="0" lvl="1">
              <a:defRPr sz="1600" b="1">
                <a:solidFill>
                  <a:srgbClr val="2F5E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</a:lstStyle>
          <a:p>
            <a:pPr lvl="1" algn="ctr"/>
            <a:r>
              <a:rPr lang="en-US" altLang="zh-CN" sz="3200" dirty="0">
                <a:effectLst/>
                <a:cs typeface="Times New Roman" panose="02020603050405020304" pitchFamily="18" charset="0"/>
              </a:rPr>
              <a:t>Concept Display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60A4C56-5A20-44AD-83D6-8AB94E0E7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573" y="1308210"/>
            <a:ext cx="8480853" cy="480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61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9" name="文本框 9"/>
          <p:cNvSpPr txBox="1"/>
          <p:nvPr/>
        </p:nvSpPr>
        <p:spPr>
          <a:xfrm>
            <a:off x="814336" y="57453"/>
            <a:ext cx="7510952" cy="544367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>
            <a:defPPr>
              <a:defRPr lang="zh-CN"/>
            </a:defPPr>
            <a:lvl2pPr marL="0" lvl="1">
              <a:defRPr sz="1600" b="1">
                <a:solidFill>
                  <a:srgbClr val="2F5E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defRPr>
            </a:lvl2pPr>
          </a:lstStyle>
          <a:p>
            <a:pPr lvl="1" algn="ctr"/>
            <a:r>
              <a:rPr lang="en-US" altLang="zh-CN" sz="3200" dirty="0">
                <a:effectLst/>
                <a:cs typeface="Times New Roman" panose="02020603050405020304" pitchFamily="18" charset="0"/>
              </a:rPr>
              <a:t>SP-Limbs concept</a:t>
            </a: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cxnSp>
        <p:nvCxnSpPr>
          <p:cNvPr id="30" name="直接连接符 29"/>
          <p:cNvCxnSpPr/>
          <p:nvPr/>
        </p:nvCxnSpPr>
        <p:spPr>
          <a:xfrm>
            <a:off x="-4375" y="692696"/>
            <a:ext cx="91483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灯片编号占位符 3">
            <a:extLst>
              <a:ext uri="{FF2B5EF4-FFF2-40B4-BE49-F238E27FC236}">
                <a16:creationId xmlns:a16="http://schemas.microsoft.com/office/drawing/2014/main" id="{93811CD1-D4AA-4099-9351-145BF045B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448" y="111547"/>
            <a:ext cx="438207" cy="365125"/>
          </a:xfrm>
        </p:spPr>
        <p:txBody>
          <a:bodyPr/>
          <a:lstStyle/>
          <a:p>
            <a:fld id="{5E5C58C1-0170-4620-81BE-176DBF8D61DC}" type="slidenum">
              <a:rPr lang="zh-CN" altLang="en-US" smtClean="0"/>
              <a:t>7</a:t>
            </a:fld>
            <a:endParaRPr lang="zh-CN" alt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B2ED7DBB-9597-4111-A044-B796CE1F6B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048" y="1612777"/>
            <a:ext cx="2957441" cy="264074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9F41698-FB24-4645-9286-951C2E8780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0335" y="1653362"/>
            <a:ext cx="2631715" cy="2658489"/>
          </a:xfrm>
          <a:prstGeom prst="rect">
            <a:avLst/>
          </a:prstGeom>
          <a:ln>
            <a:noFill/>
          </a:ln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40469E18-699A-42C2-A226-185E3D9960FF}"/>
              </a:ext>
            </a:extLst>
          </p:cNvPr>
          <p:cNvSpPr txBox="1"/>
          <p:nvPr/>
        </p:nvSpPr>
        <p:spPr>
          <a:xfrm>
            <a:off x="1177767" y="4457665"/>
            <a:ext cx="6120680" cy="1497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Four extra robotic limbs;</a:t>
            </a:r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No obstructions on human upper limb movement;</a:t>
            </a:r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Greatly expand human abilities;</a:t>
            </a:r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Easy to take on and off;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5F095CF9-C8FB-41E4-B7C2-29F7EF1802B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1700808"/>
            <a:ext cx="3332078" cy="251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8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9" name="文本框 9"/>
          <p:cNvSpPr txBox="1"/>
          <p:nvPr/>
        </p:nvSpPr>
        <p:spPr>
          <a:xfrm>
            <a:off x="814336" y="57453"/>
            <a:ext cx="7510952" cy="544367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>
            <a:defPPr>
              <a:defRPr lang="zh-CN"/>
            </a:defPPr>
            <a:lvl2pPr marL="0" lvl="1">
              <a:defRPr sz="1600" b="1">
                <a:solidFill>
                  <a:srgbClr val="2F5E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defRPr>
            </a:lvl2pPr>
          </a:lstStyle>
          <a:p>
            <a:pPr lvl="1" algn="ctr"/>
            <a:r>
              <a:rPr lang="en-US" altLang="zh-CN" sz="3200" dirty="0">
                <a:effectLst/>
                <a:cs typeface="Times New Roman" panose="02020603050405020304" pitchFamily="18" charset="0"/>
              </a:rPr>
              <a:t>HIT-SRL concept</a:t>
            </a: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cxnSp>
        <p:nvCxnSpPr>
          <p:cNvPr id="30" name="直接连接符 29"/>
          <p:cNvCxnSpPr/>
          <p:nvPr/>
        </p:nvCxnSpPr>
        <p:spPr>
          <a:xfrm>
            <a:off x="-4375" y="692696"/>
            <a:ext cx="91483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灯片编号占位符 3">
            <a:extLst>
              <a:ext uri="{FF2B5EF4-FFF2-40B4-BE49-F238E27FC236}">
                <a16:creationId xmlns:a16="http://schemas.microsoft.com/office/drawing/2014/main" id="{93811CD1-D4AA-4099-9351-145BF045B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448" y="111547"/>
            <a:ext cx="438207" cy="365125"/>
          </a:xfrm>
        </p:spPr>
        <p:txBody>
          <a:bodyPr/>
          <a:lstStyle/>
          <a:p>
            <a:fld id="{5E5C58C1-0170-4620-81BE-176DBF8D61DC}" type="slidenum">
              <a:rPr lang="zh-CN" altLang="en-US" smtClean="0"/>
              <a:t>8</a:t>
            </a:fld>
            <a:endParaRPr lang="zh-CN" altLang="en-US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5DD1BCC0-133F-479C-9DF4-F73BD7546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94" y="1385392"/>
            <a:ext cx="8124651" cy="4335387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6DADF8A7-8110-4683-A3F2-2D2639A3F2A0}"/>
              </a:ext>
            </a:extLst>
          </p:cNvPr>
          <p:cNvSpPr txBox="1"/>
          <p:nvPr/>
        </p:nvSpPr>
        <p:spPr>
          <a:xfrm>
            <a:off x="1557583" y="5695079"/>
            <a:ext cx="792088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Front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720A341-7228-42ED-998A-AE63086A2A27}"/>
              </a:ext>
            </a:extLst>
          </p:cNvPr>
          <p:cNvSpPr txBox="1"/>
          <p:nvPr/>
        </p:nvSpPr>
        <p:spPr>
          <a:xfrm>
            <a:off x="4788024" y="5720779"/>
            <a:ext cx="792088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Side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02BC6F35-2A41-496B-87BA-E3D33AE2F228}"/>
              </a:ext>
            </a:extLst>
          </p:cNvPr>
          <p:cNvSpPr txBox="1"/>
          <p:nvPr/>
        </p:nvSpPr>
        <p:spPr>
          <a:xfrm>
            <a:off x="6804250" y="5712616"/>
            <a:ext cx="792088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79261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9" name="文本框 9"/>
          <p:cNvSpPr txBox="1"/>
          <p:nvPr/>
        </p:nvSpPr>
        <p:spPr>
          <a:xfrm>
            <a:off x="814336" y="57453"/>
            <a:ext cx="7510952" cy="544367"/>
          </a:xfrm>
          <a:prstGeom prst="rect">
            <a:avLst/>
          </a:prstGeom>
          <a:noFill/>
        </p:spPr>
        <p:txBody>
          <a:bodyPr wrap="square" lIns="51422" tIns="25711" rIns="51422" bIns="25711" rtlCol="0">
            <a:spAutoFit/>
          </a:bodyPr>
          <a:lstStyle>
            <a:defPPr>
              <a:defRPr lang="zh-CN"/>
            </a:defPPr>
            <a:lvl2pPr marL="0" lvl="1">
              <a:defRPr sz="1600" b="1">
                <a:solidFill>
                  <a:srgbClr val="2F5E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defRPr>
            </a:lvl2pPr>
          </a:lstStyle>
          <a:p>
            <a:pPr lvl="1" algn="ctr"/>
            <a:r>
              <a:rPr lang="en-US" altLang="zh-CN" sz="3200" dirty="0">
                <a:effectLst/>
                <a:cs typeface="Times New Roman" panose="02020603050405020304" pitchFamily="18" charset="0"/>
              </a:rPr>
              <a:t>HIT-SRL concept</a:t>
            </a: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4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cxnSp>
        <p:nvCxnSpPr>
          <p:cNvPr id="30" name="直接连接符 29"/>
          <p:cNvCxnSpPr/>
          <p:nvPr/>
        </p:nvCxnSpPr>
        <p:spPr>
          <a:xfrm>
            <a:off x="-4375" y="692696"/>
            <a:ext cx="91483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灯片编号占位符 3">
            <a:extLst>
              <a:ext uri="{FF2B5EF4-FFF2-40B4-BE49-F238E27FC236}">
                <a16:creationId xmlns:a16="http://schemas.microsoft.com/office/drawing/2014/main" id="{93811CD1-D4AA-4099-9351-145BF045B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448" y="111547"/>
            <a:ext cx="438207" cy="365125"/>
          </a:xfrm>
        </p:spPr>
        <p:txBody>
          <a:bodyPr/>
          <a:lstStyle/>
          <a:p>
            <a:fld id="{5E5C58C1-0170-4620-81BE-176DBF8D61DC}" type="slidenum">
              <a:rPr lang="zh-CN" altLang="en-US" smtClean="0"/>
              <a:t>9</a:t>
            </a:fld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867FFFE2-C345-4623-9B60-FF5CFAC6D3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9673" y="1491830"/>
            <a:ext cx="1684637" cy="235749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1369328-F698-4DA8-BBE7-71ED1B5859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40"/>
          <a:stretch/>
        </p:blipFill>
        <p:spPr>
          <a:xfrm>
            <a:off x="730699" y="1477296"/>
            <a:ext cx="3862850" cy="261895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AC97394-2173-4350-85A0-DA9BAE0F9AC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8461" y="1491830"/>
            <a:ext cx="1649988" cy="2357494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B6A9F266-D290-4F6C-BADB-29197F5C6B7F}"/>
              </a:ext>
            </a:extLst>
          </p:cNvPr>
          <p:cNvSpPr txBox="1"/>
          <p:nvPr/>
        </p:nvSpPr>
        <p:spPr>
          <a:xfrm>
            <a:off x="835478" y="4147181"/>
            <a:ext cx="3403084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Help people hold heavy thing overhead</a:t>
            </a:r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Support human weight</a:t>
            </a:r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Protect people who work off the ground   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B0C885F9-09AF-4345-8493-9899C8988E6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2264" y="3961933"/>
            <a:ext cx="1656185" cy="223224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6F43C9DB-630F-49A5-B6FD-7DE5E071274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9674" y="3961933"/>
            <a:ext cx="1683091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41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32157</TotalTime>
  <Words>602</Words>
  <Application>Microsoft Office PowerPoint</Application>
  <PresentationFormat>全屏显示(4:3)</PresentationFormat>
  <Paragraphs>210</Paragraphs>
  <Slides>23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楷体_GB2312</vt:lpstr>
      <vt:lpstr>宋体</vt:lpstr>
      <vt:lpstr>微软雅黑</vt:lpstr>
      <vt:lpstr>Arial</vt:lpstr>
      <vt:lpstr>Calibri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Think</dc:creator>
  <cp:lastModifiedBy>skye</cp:lastModifiedBy>
  <cp:revision>1840</cp:revision>
  <cp:lastPrinted>2017-03-17T09:31:27Z</cp:lastPrinted>
  <dcterms:created xsi:type="dcterms:W3CDTF">2015-12-27T01:24:04Z</dcterms:created>
  <dcterms:modified xsi:type="dcterms:W3CDTF">2019-08-25T02:10:52Z</dcterms:modified>
</cp:coreProperties>
</file>